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5"/>
  </p:notesMasterIdLst>
  <p:sldIdLst>
    <p:sldId id="257" r:id="rId2"/>
    <p:sldId id="2134805727" r:id="rId3"/>
    <p:sldId id="5054" r:id="rId4"/>
    <p:sldId id="260" r:id="rId5"/>
    <p:sldId id="362" r:id="rId6"/>
    <p:sldId id="2134805728" r:id="rId7"/>
    <p:sldId id="2134805729" r:id="rId8"/>
    <p:sldId id="2134805730" r:id="rId9"/>
    <p:sldId id="2134805731" r:id="rId10"/>
    <p:sldId id="2076137130" r:id="rId11"/>
    <p:sldId id="2134805732" r:id="rId12"/>
    <p:sldId id="2134805631" r:id="rId13"/>
    <p:sldId id="2076137134" r:id="rId14"/>
    <p:sldId id="2134805633" r:id="rId15"/>
    <p:sldId id="2134805632" r:id="rId16"/>
    <p:sldId id="2134805709" r:id="rId17"/>
    <p:sldId id="2134805734" r:id="rId18"/>
    <p:sldId id="2134805733" r:id="rId19"/>
    <p:sldId id="2076137127" r:id="rId20"/>
    <p:sldId id="2134805717" r:id="rId21"/>
    <p:sldId id="2134805556" r:id="rId22"/>
    <p:sldId id="2134805557" r:id="rId23"/>
    <p:sldId id="2076137131" r:id="rId24"/>
    <p:sldId id="2134805591" r:id="rId25"/>
    <p:sldId id="2134805595" r:id="rId26"/>
    <p:sldId id="2134805593" r:id="rId27"/>
    <p:sldId id="2134805558" r:id="rId28"/>
    <p:sldId id="2076137132" r:id="rId29"/>
    <p:sldId id="2134805710" r:id="rId30"/>
    <p:sldId id="2134805718" r:id="rId31"/>
    <p:sldId id="2134805560" r:id="rId32"/>
    <p:sldId id="2134805719" r:id="rId33"/>
    <p:sldId id="2134805596" r:id="rId34"/>
    <p:sldId id="2134805586" r:id="rId35"/>
    <p:sldId id="2134805603" r:id="rId36"/>
    <p:sldId id="2134805722" r:id="rId37"/>
    <p:sldId id="2134805720" r:id="rId38"/>
    <p:sldId id="2134805568" r:id="rId39"/>
    <p:sldId id="2134805582" r:id="rId40"/>
    <p:sldId id="2134805577" r:id="rId41"/>
    <p:sldId id="2134805572" r:id="rId42"/>
    <p:sldId id="2134805574" r:id="rId43"/>
    <p:sldId id="2134805590" r:id="rId44"/>
    <p:sldId id="2134805584" r:id="rId45"/>
    <p:sldId id="2134805585" r:id="rId46"/>
    <p:sldId id="2134805601" r:id="rId47"/>
    <p:sldId id="2134805606" r:id="rId48"/>
    <p:sldId id="2134805602" r:id="rId49"/>
    <p:sldId id="2134805634" r:id="rId50"/>
    <p:sldId id="2134805605" r:id="rId51"/>
    <p:sldId id="2134805737" r:id="rId52"/>
    <p:sldId id="2134805736" r:id="rId53"/>
    <p:sldId id="2134805735" r:id="rId54"/>
    <p:sldId id="2134805721" r:id="rId55"/>
    <p:sldId id="2134805592" r:id="rId56"/>
    <p:sldId id="2134805700" r:id="rId57"/>
    <p:sldId id="2134805701" r:id="rId58"/>
    <p:sldId id="2134805703" r:id="rId59"/>
    <p:sldId id="2134805704" r:id="rId60"/>
    <p:sldId id="2134805723" r:id="rId61"/>
    <p:sldId id="3191" r:id="rId62"/>
    <p:sldId id="2076137137" r:id="rId63"/>
    <p:sldId id="3192" r:id="rId64"/>
    <p:sldId id="2134805724" r:id="rId65"/>
    <p:sldId id="2134805636" r:id="rId66"/>
    <p:sldId id="2134805725" r:id="rId67"/>
    <p:sldId id="2134805726" r:id="rId68"/>
    <p:sldId id="2134805589" r:id="rId69"/>
    <p:sldId id="2134805594" r:id="rId70"/>
    <p:sldId id="3201" r:id="rId71"/>
    <p:sldId id="3164" r:id="rId72"/>
    <p:sldId id="2076137135" r:id="rId73"/>
    <p:sldId id="3194" r:id="rId74"/>
    <p:sldId id="3204" r:id="rId75"/>
    <p:sldId id="3187" r:id="rId76"/>
    <p:sldId id="2581" r:id="rId77"/>
    <p:sldId id="2076136257" r:id="rId78"/>
    <p:sldId id="2134805711" r:id="rId79"/>
    <p:sldId id="2134805712" r:id="rId80"/>
    <p:sldId id="2134805713" r:id="rId81"/>
    <p:sldId id="2134805714" r:id="rId82"/>
    <p:sldId id="3218" r:id="rId83"/>
    <p:sldId id="3233" r:id="rId84"/>
    <p:sldId id="3234" r:id="rId85"/>
    <p:sldId id="3219" r:id="rId86"/>
    <p:sldId id="4950" r:id="rId87"/>
    <p:sldId id="4926" r:id="rId88"/>
    <p:sldId id="2134805716" r:id="rId89"/>
    <p:sldId id="4928" r:id="rId90"/>
    <p:sldId id="2134805715" r:id="rId91"/>
    <p:sldId id="4929" r:id="rId92"/>
    <p:sldId id="4930" r:id="rId93"/>
    <p:sldId id="4931" r:id="rId94"/>
    <p:sldId id="4932" r:id="rId95"/>
    <p:sldId id="4933" r:id="rId96"/>
    <p:sldId id="4991" r:id="rId97"/>
    <p:sldId id="5027" r:id="rId98"/>
    <p:sldId id="2134805615" r:id="rId99"/>
    <p:sldId id="2134805616" r:id="rId100"/>
    <p:sldId id="2134805617" r:id="rId101"/>
    <p:sldId id="2134805618" r:id="rId102"/>
    <p:sldId id="2134805619" r:id="rId103"/>
    <p:sldId id="2134805620" r:id="rId104"/>
    <p:sldId id="2134805621" r:id="rId105"/>
    <p:sldId id="2134805622" r:id="rId106"/>
    <p:sldId id="2134805623" r:id="rId107"/>
    <p:sldId id="2134805624" r:id="rId108"/>
    <p:sldId id="2134805625" r:id="rId109"/>
    <p:sldId id="2134805626" r:id="rId110"/>
    <p:sldId id="2134805627" r:id="rId111"/>
    <p:sldId id="2134805628" r:id="rId112"/>
    <p:sldId id="2134805629" r:id="rId113"/>
    <p:sldId id="2134805630" r:id="rId11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5BB260-CE42-4024-B731-9A9A3BB5636E}">
          <p14:sldIdLst>
            <p14:sldId id="257"/>
            <p14:sldId id="2134805727"/>
            <p14:sldId id="5054"/>
            <p14:sldId id="260"/>
            <p14:sldId id="362"/>
            <p14:sldId id="2134805728"/>
            <p14:sldId id="2134805729"/>
            <p14:sldId id="2134805730"/>
            <p14:sldId id="2134805731"/>
            <p14:sldId id="2076137130"/>
            <p14:sldId id="2134805732"/>
            <p14:sldId id="2134805631"/>
            <p14:sldId id="2076137134"/>
            <p14:sldId id="2134805633"/>
            <p14:sldId id="2134805632"/>
            <p14:sldId id="2134805709"/>
            <p14:sldId id="2134805734"/>
            <p14:sldId id="2134805733"/>
            <p14:sldId id="2076137127"/>
          </p14:sldIdLst>
        </p14:section>
        <p14:section name="DAY 1" id="{9A603BEC-B55F-47B6-8AC7-F7BEBBCECE4F}">
          <p14:sldIdLst>
            <p14:sldId id="2134805717"/>
            <p14:sldId id="2134805556"/>
            <p14:sldId id="2134805557"/>
            <p14:sldId id="2076137131"/>
            <p14:sldId id="2134805591"/>
            <p14:sldId id="2134805595"/>
            <p14:sldId id="2134805593"/>
            <p14:sldId id="2134805558"/>
            <p14:sldId id="2076137132"/>
            <p14:sldId id="2134805710"/>
            <p14:sldId id="2134805718"/>
            <p14:sldId id="2134805560"/>
            <p14:sldId id="2134805719"/>
            <p14:sldId id="2134805596"/>
            <p14:sldId id="2134805586"/>
            <p14:sldId id="2134805603"/>
            <p14:sldId id="2134805722"/>
            <p14:sldId id="2134805720"/>
            <p14:sldId id="2134805568"/>
            <p14:sldId id="2134805582"/>
            <p14:sldId id="2134805577"/>
            <p14:sldId id="2134805572"/>
            <p14:sldId id="2134805574"/>
            <p14:sldId id="2134805590"/>
            <p14:sldId id="2134805584"/>
            <p14:sldId id="2134805585"/>
            <p14:sldId id="2134805601"/>
            <p14:sldId id="2134805606"/>
            <p14:sldId id="2134805602"/>
            <p14:sldId id="2134805634"/>
            <p14:sldId id="2134805605"/>
            <p14:sldId id="2134805737"/>
            <p14:sldId id="2134805736"/>
            <p14:sldId id="2134805735"/>
            <p14:sldId id="2134805721"/>
            <p14:sldId id="2134805592"/>
            <p14:sldId id="2134805700"/>
            <p14:sldId id="2134805701"/>
            <p14:sldId id="2134805703"/>
            <p14:sldId id="2134805704"/>
            <p14:sldId id="2134805723"/>
            <p14:sldId id="3191"/>
            <p14:sldId id="2076137137"/>
            <p14:sldId id="3192"/>
            <p14:sldId id="2134805724"/>
            <p14:sldId id="2134805636"/>
            <p14:sldId id="2134805725"/>
            <p14:sldId id="2134805726"/>
            <p14:sldId id="2134805589"/>
            <p14:sldId id="2134805594"/>
            <p14:sldId id="3201"/>
            <p14:sldId id="3164"/>
            <p14:sldId id="2076137135"/>
            <p14:sldId id="3194"/>
            <p14:sldId id="3204"/>
            <p14:sldId id="3187"/>
            <p14:sldId id="2581"/>
            <p14:sldId id="2076136257"/>
            <p14:sldId id="2134805711"/>
            <p14:sldId id="2134805712"/>
            <p14:sldId id="2134805713"/>
            <p14:sldId id="2134805714"/>
            <p14:sldId id="3218"/>
            <p14:sldId id="3233"/>
            <p14:sldId id="3234"/>
            <p14:sldId id="3219"/>
          </p14:sldIdLst>
        </p14:section>
        <p14:section name="ITEM TYPES" id="{DC6E271A-6F19-4C08-BC8F-D9AC4521F3E2}">
          <p14:sldIdLst>
            <p14:sldId id="4950"/>
            <p14:sldId id="4926"/>
            <p14:sldId id="2134805716"/>
            <p14:sldId id="4928"/>
            <p14:sldId id="2134805715"/>
            <p14:sldId id="4929"/>
            <p14:sldId id="4930"/>
            <p14:sldId id="4931"/>
            <p14:sldId id="4932"/>
            <p14:sldId id="4933"/>
            <p14:sldId id="4991"/>
            <p14:sldId id="5027"/>
          </p14:sldIdLst>
        </p14:section>
        <p14:section name="PRACTICE QUESTIONS" id="{6AB5555C-AC17-3D42-8B0B-3C9D4CC370D2}">
          <p14:sldIdLst>
            <p14:sldId id="2134805615"/>
            <p14:sldId id="2134805616"/>
            <p14:sldId id="2134805617"/>
            <p14:sldId id="2134805618"/>
            <p14:sldId id="2134805619"/>
            <p14:sldId id="2134805620"/>
            <p14:sldId id="2134805621"/>
            <p14:sldId id="2134805622"/>
            <p14:sldId id="2134805623"/>
            <p14:sldId id="2134805624"/>
            <p14:sldId id="2134805625"/>
            <p14:sldId id="2134805626"/>
            <p14:sldId id="2134805627"/>
            <p14:sldId id="2134805628"/>
            <p14:sldId id="2134805629"/>
            <p14:sldId id="213480563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B9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07E58B-80CF-43A6-942C-A2831214FCD8}" v="252" dt="2021-08-06T13:48:56.2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2748" autoAdjust="0"/>
    <p:restoredTop sz="95256" autoAdjust="0"/>
  </p:normalViewPr>
  <p:slideViewPr>
    <p:cSldViewPr snapToGrid="0" snapToObjects="1">
      <p:cViewPr varScale="1">
        <p:scale>
          <a:sx n="150" d="100"/>
          <a:sy n="150" d="100"/>
        </p:scale>
        <p:origin x="642" y="138"/>
      </p:cViewPr>
      <p:guideLst>
        <p:guide orient="horz" pos="1620"/>
        <p:guide pos="2880"/>
      </p:guideLst>
    </p:cSldViewPr>
  </p:slideViewPr>
  <p:notesTextViewPr>
    <p:cViewPr>
      <p:scale>
        <a:sx n="100" d="100"/>
        <a:sy n="100" d="100"/>
      </p:scale>
      <p:origin x="0" y="0"/>
    </p:cViewPr>
  </p:notesTextViewPr>
  <p:sorterViewPr>
    <p:cViewPr>
      <p:scale>
        <a:sx n="150" d="100"/>
        <a:sy n="150" d="100"/>
      </p:scale>
      <p:origin x="0" y="-455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ableStyles" Target="tableStyle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microsoft.com/office/2015/10/relationships/revisionInfo" Target="revisionInfo.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Warner" userId="1d9b2d89684621c1" providerId="LiveId" clId="{6807E58B-80CF-43A6-942C-A2831214FCD8}"/>
    <pc:docChg chg="custSel addSld delSld modSld sldOrd delSection modSection">
      <pc:chgData name="Tim Warner" userId="1d9b2d89684621c1" providerId="LiveId" clId="{6807E58B-80CF-43A6-942C-A2831214FCD8}" dt="2021-08-06T14:02:43.242" v="493"/>
      <pc:docMkLst>
        <pc:docMk/>
      </pc:docMkLst>
      <pc:sldChg chg="modSp mod">
        <pc:chgData name="Tim Warner" userId="1d9b2d89684621c1" providerId="LiveId" clId="{6807E58B-80CF-43A6-942C-A2831214FCD8}" dt="2021-08-06T13:37:49.185" v="49" actId="20577"/>
        <pc:sldMkLst>
          <pc:docMk/>
          <pc:sldMk cId="2005480598" sldId="257"/>
        </pc:sldMkLst>
        <pc:spChg chg="mod">
          <ac:chgData name="Tim Warner" userId="1d9b2d89684621c1" providerId="LiveId" clId="{6807E58B-80CF-43A6-942C-A2831214FCD8}" dt="2021-08-06T13:37:49.185" v="49" actId="20577"/>
          <ac:spMkLst>
            <pc:docMk/>
            <pc:sldMk cId="2005480598" sldId="257"/>
            <ac:spMk id="2" creationId="{00000000-0000-0000-0000-000000000000}"/>
          </ac:spMkLst>
        </pc:spChg>
      </pc:sldChg>
      <pc:sldChg chg="modSp mod modAnim">
        <pc:chgData name="Tim Warner" userId="1d9b2d89684621c1" providerId="LiveId" clId="{6807E58B-80CF-43A6-942C-A2831214FCD8}" dt="2021-08-06T13:40:37.056" v="281" actId="20577"/>
        <pc:sldMkLst>
          <pc:docMk/>
          <pc:sldMk cId="146140643" sldId="260"/>
        </pc:sldMkLst>
        <pc:spChg chg="mod">
          <ac:chgData name="Tim Warner" userId="1d9b2d89684621c1" providerId="LiveId" clId="{6807E58B-80CF-43A6-942C-A2831214FCD8}" dt="2021-08-06T13:40:18.868" v="216" actId="20577"/>
          <ac:spMkLst>
            <pc:docMk/>
            <pc:sldMk cId="146140643" sldId="260"/>
            <ac:spMk id="2" creationId="{9499EFF8-D9AC-F84D-8949-EF6A66C51733}"/>
          </ac:spMkLst>
        </pc:spChg>
        <pc:spChg chg="mod">
          <ac:chgData name="Tim Warner" userId="1d9b2d89684621c1" providerId="LiveId" clId="{6807E58B-80CF-43A6-942C-A2831214FCD8}" dt="2021-08-06T13:40:37.056" v="281" actId="20577"/>
          <ac:spMkLst>
            <pc:docMk/>
            <pc:sldMk cId="146140643" sldId="260"/>
            <ac:spMk id="3" creationId="{510B1FA3-9927-F74A-8D15-783CB3AE14C0}"/>
          </ac:spMkLst>
        </pc:spChg>
      </pc:sldChg>
      <pc:sldChg chg="modSp mod">
        <pc:chgData name="Tim Warner" userId="1d9b2d89684621c1" providerId="LiveId" clId="{6807E58B-80CF-43A6-942C-A2831214FCD8}" dt="2021-08-06T13:38:08.248" v="63" actId="20577"/>
        <pc:sldMkLst>
          <pc:docMk/>
          <pc:sldMk cId="3651262105" sldId="301"/>
        </pc:sldMkLst>
        <pc:spChg chg="mod">
          <ac:chgData name="Tim Warner" userId="1d9b2d89684621c1" providerId="LiveId" clId="{6807E58B-80CF-43A6-942C-A2831214FCD8}" dt="2021-08-06T13:38:08.248" v="63" actId="20577"/>
          <ac:spMkLst>
            <pc:docMk/>
            <pc:sldMk cId="3651262105" sldId="301"/>
            <ac:spMk id="3" creationId="{510B1FA3-9927-F74A-8D15-783CB3AE14C0}"/>
          </ac:spMkLst>
        </pc:spChg>
      </pc:sldChg>
      <pc:sldChg chg="modSp mod">
        <pc:chgData name="Tim Warner" userId="1d9b2d89684621c1" providerId="LiveId" clId="{6807E58B-80CF-43A6-942C-A2831214FCD8}" dt="2021-08-06T13:40:50.521" v="304" actId="20577"/>
        <pc:sldMkLst>
          <pc:docMk/>
          <pc:sldMk cId="2565182932" sldId="362"/>
        </pc:sldMkLst>
        <pc:spChg chg="mod">
          <ac:chgData name="Tim Warner" userId="1d9b2d89684621c1" providerId="LiveId" clId="{6807E58B-80CF-43A6-942C-A2831214FCD8}" dt="2021-08-06T13:40:50.521" v="304" actId="20577"/>
          <ac:spMkLst>
            <pc:docMk/>
            <pc:sldMk cId="2565182932" sldId="362"/>
            <ac:spMk id="4" creationId="{69BA08CC-D79A-4C96-9AB6-605F8F28BE2C}"/>
          </ac:spMkLst>
        </pc:spChg>
      </pc:sldChg>
      <pc:sldChg chg="modSp">
        <pc:chgData name="Tim Warner" userId="1d9b2d89684621c1" providerId="LiveId" clId="{6807E58B-80CF-43A6-942C-A2831214FCD8}" dt="2021-08-06T13:43:57.504" v="362" actId="20577"/>
        <pc:sldMkLst>
          <pc:docMk/>
          <pc:sldMk cId="876802832" sldId="366"/>
        </pc:sldMkLst>
        <pc:spChg chg="mod">
          <ac:chgData name="Tim Warner" userId="1d9b2d89684621c1" providerId="LiveId" clId="{6807E58B-80CF-43A6-942C-A2831214FCD8}" dt="2021-08-06T13:43:57.504" v="362" actId="20577"/>
          <ac:spMkLst>
            <pc:docMk/>
            <pc:sldMk cId="876802832" sldId="366"/>
            <ac:spMk id="3" creationId="{510B1FA3-9927-F74A-8D15-783CB3AE14C0}"/>
          </ac:spMkLst>
        </pc:spChg>
      </pc:sldChg>
      <pc:sldChg chg="ord">
        <pc:chgData name="Tim Warner" userId="1d9b2d89684621c1" providerId="LiveId" clId="{6807E58B-80CF-43A6-942C-A2831214FCD8}" dt="2021-08-06T14:01:09.513" v="487"/>
        <pc:sldMkLst>
          <pc:docMk/>
          <pc:sldMk cId="1004932611" sldId="4926"/>
        </pc:sldMkLst>
      </pc:sldChg>
      <pc:sldChg chg="ord">
        <pc:chgData name="Tim Warner" userId="1d9b2d89684621c1" providerId="LiveId" clId="{6807E58B-80CF-43A6-942C-A2831214FCD8}" dt="2021-08-06T14:01:09.513" v="487"/>
        <pc:sldMkLst>
          <pc:docMk/>
          <pc:sldMk cId="2500957797" sldId="4928"/>
        </pc:sldMkLst>
      </pc:sldChg>
      <pc:sldChg chg="ord">
        <pc:chgData name="Tim Warner" userId="1d9b2d89684621c1" providerId="LiveId" clId="{6807E58B-80CF-43A6-942C-A2831214FCD8}" dt="2021-08-06T14:01:09.513" v="487"/>
        <pc:sldMkLst>
          <pc:docMk/>
          <pc:sldMk cId="3645227907" sldId="4929"/>
        </pc:sldMkLst>
      </pc:sldChg>
      <pc:sldChg chg="ord">
        <pc:chgData name="Tim Warner" userId="1d9b2d89684621c1" providerId="LiveId" clId="{6807E58B-80CF-43A6-942C-A2831214FCD8}" dt="2021-08-06T14:01:09.513" v="487"/>
        <pc:sldMkLst>
          <pc:docMk/>
          <pc:sldMk cId="3820319080" sldId="4930"/>
        </pc:sldMkLst>
      </pc:sldChg>
      <pc:sldChg chg="ord">
        <pc:chgData name="Tim Warner" userId="1d9b2d89684621c1" providerId="LiveId" clId="{6807E58B-80CF-43A6-942C-A2831214FCD8}" dt="2021-08-06T14:01:09.513" v="487"/>
        <pc:sldMkLst>
          <pc:docMk/>
          <pc:sldMk cId="3713732701" sldId="4931"/>
        </pc:sldMkLst>
      </pc:sldChg>
      <pc:sldChg chg="ord">
        <pc:chgData name="Tim Warner" userId="1d9b2d89684621c1" providerId="LiveId" clId="{6807E58B-80CF-43A6-942C-A2831214FCD8}" dt="2021-08-06T14:01:09.513" v="487"/>
        <pc:sldMkLst>
          <pc:docMk/>
          <pc:sldMk cId="2893378543" sldId="4932"/>
        </pc:sldMkLst>
      </pc:sldChg>
      <pc:sldChg chg="ord">
        <pc:chgData name="Tim Warner" userId="1d9b2d89684621c1" providerId="LiveId" clId="{6807E58B-80CF-43A6-942C-A2831214FCD8}" dt="2021-08-06T14:01:09.513" v="487"/>
        <pc:sldMkLst>
          <pc:docMk/>
          <pc:sldMk cId="266313842" sldId="4933"/>
        </pc:sldMkLst>
      </pc:sldChg>
      <pc:sldChg chg="ord">
        <pc:chgData name="Tim Warner" userId="1d9b2d89684621c1" providerId="LiveId" clId="{6807E58B-80CF-43A6-942C-A2831214FCD8}" dt="2021-08-06T14:01:09.513" v="487"/>
        <pc:sldMkLst>
          <pc:docMk/>
          <pc:sldMk cId="3900798816" sldId="4950"/>
        </pc:sldMkLst>
      </pc:sldChg>
      <pc:sldChg chg="ord">
        <pc:chgData name="Tim Warner" userId="1d9b2d89684621c1" providerId="LiveId" clId="{6807E58B-80CF-43A6-942C-A2831214FCD8}" dt="2021-08-06T14:01:09.513" v="487"/>
        <pc:sldMkLst>
          <pc:docMk/>
          <pc:sldMk cId="2646377474" sldId="4991"/>
        </pc:sldMkLst>
      </pc:sldChg>
      <pc:sldChg chg="ord">
        <pc:chgData name="Tim Warner" userId="1d9b2d89684621c1" providerId="LiveId" clId="{6807E58B-80CF-43A6-942C-A2831214FCD8}" dt="2021-08-06T14:01:09.513" v="487"/>
        <pc:sldMkLst>
          <pc:docMk/>
          <pc:sldMk cId="1220477390" sldId="5027"/>
        </pc:sldMkLst>
      </pc:sldChg>
      <pc:sldChg chg="modSp mod modAnim">
        <pc:chgData name="Tim Warner" userId="1d9b2d89684621c1" providerId="LiveId" clId="{6807E58B-80CF-43A6-942C-A2831214FCD8}" dt="2021-08-06T13:40:21.776" v="219" actId="20577"/>
        <pc:sldMkLst>
          <pc:docMk/>
          <pc:sldMk cId="1257478528" sldId="5054"/>
        </pc:sldMkLst>
        <pc:spChg chg="mod">
          <ac:chgData name="Tim Warner" userId="1d9b2d89684621c1" providerId="LiveId" clId="{6807E58B-80CF-43A6-942C-A2831214FCD8}" dt="2021-08-06T13:40:21.776" v="219" actId="20577"/>
          <ac:spMkLst>
            <pc:docMk/>
            <pc:sldMk cId="1257478528" sldId="5054"/>
            <ac:spMk id="2" creationId="{9499EFF8-D9AC-F84D-8949-EF6A66C51733}"/>
          </ac:spMkLst>
        </pc:spChg>
        <pc:spChg chg="mod">
          <ac:chgData name="Tim Warner" userId="1d9b2d89684621c1" providerId="LiveId" clId="{6807E58B-80CF-43A6-942C-A2831214FCD8}" dt="2021-08-06T13:40:04.817" v="193" actId="20577"/>
          <ac:spMkLst>
            <pc:docMk/>
            <pc:sldMk cId="1257478528" sldId="5054"/>
            <ac:spMk id="3" creationId="{510B1FA3-9927-F74A-8D15-783CB3AE14C0}"/>
          </ac:spMkLst>
        </pc:spChg>
      </pc:sldChg>
      <pc:sldChg chg="add">
        <pc:chgData name="Tim Warner" userId="1d9b2d89684621c1" providerId="LiveId" clId="{6807E58B-80CF-43A6-942C-A2831214FCD8}" dt="2021-08-06T13:42:34.220" v="306"/>
        <pc:sldMkLst>
          <pc:docMk/>
          <pc:sldMk cId="3291544579" sldId="5079"/>
        </pc:sldMkLst>
      </pc:sldChg>
      <pc:sldChg chg="add">
        <pc:chgData name="Tim Warner" userId="1d9b2d89684621c1" providerId="LiveId" clId="{6807E58B-80CF-43A6-942C-A2831214FCD8}" dt="2021-08-06T13:42:34.220" v="306"/>
        <pc:sldMkLst>
          <pc:docMk/>
          <pc:sldMk cId="3621935347" sldId="5080"/>
        </pc:sldMkLst>
      </pc:sldChg>
      <pc:sldChg chg="del">
        <pc:chgData name="Tim Warner" userId="1d9b2d89684621c1" providerId="LiveId" clId="{6807E58B-80CF-43A6-942C-A2831214FCD8}" dt="2021-08-06T13:42:38.091" v="307" actId="47"/>
        <pc:sldMkLst>
          <pc:docMk/>
          <pc:sldMk cId="1615364302" sldId="2076137120"/>
        </pc:sldMkLst>
      </pc:sldChg>
      <pc:sldChg chg="del">
        <pc:chgData name="Tim Warner" userId="1d9b2d89684621c1" providerId="LiveId" clId="{6807E58B-80CF-43A6-942C-A2831214FCD8}" dt="2021-08-06T13:42:38.091" v="307" actId="47"/>
        <pc:sldMkLst>
          <pc:docMk/>
          <pc:sldMk cId="75866080" sldId="2076137121"/>
        </pc:sldMkLst>
      </pc:sldChg>
      <pc:sldChg chg="del">
        <pc:chgData name="Tim Warner" userId="1d9b2d89684621c1" providerId="LiveId" clId="{6807E58B-80CF-43A6-942C-A2831214FCD8}" dt="2021-08-06T13:42:38.091" v="307" actId="47"/>
        <pc:sldMkLst>
          <pc:docMk/>
          <pc:sldMk cId="617776070" sldId="2076137122"/>
        </pc:sldMkLst>
      </pc:sldChg>
      <pc:sldChg chg="addSp delSp modSp mod modAnim">
        <pc:chgData name="Tim Warner" userId="1d9b2d89684621c1" providerId="LiveId" clId="{6807E58B-80CF-43A6-942C-A2831214FCD8}" dt="2021-08-06T13:45:57.714" v="403"/>
        <pc:sldMkLst>
          <pc:docMk/>
          <pc:sldMk cId="4239767478" sldId="2076137124"/>
        </pc:sldMkLst>
        <pc:spChg chg="mod">
          <ac:chgData name="Tim Warner" userId="1d9b2d89684621c1" providerId="LiveId" clId="{6807E58B-80CF-43A6-942C-A2831214FCD8}" dt="2021-08-06T13:44:24.392" v="380" actId="20577"/>
          <ac:spMkLst>
            <pc:docMk/>
            <pc:sldMk cId="4239767478" sldId="2076137124"/>
            <ac:spMk id="2" creationId="{9499EFF8-D9AC-F84D-8949-EF6A66C51733}"/>
          </ac:spMkLst>
        </pc:spChg>
        <pc:spChg chg="mod">
          <ac:chgData name="Tim Warner" userId="1d9b2d89684621c1" providerId="LiveId" clId="{6807E58B-80CF-43A6-942C-A2831214FCD8}" dt="2021-08-06T13:44:54.768" v="395" actId="20577"/>
          <ac:spMkLst>
            <pc:docMk/>
            <pc:sldMk cId="4239767478" sldId="2076137124"/>
            <ac:spMk id="5" creationId="{A7868B3B-AB36-45F4-A57F-858451EC8B5D}"/>
          </ac:spMkLst>
        </pc:spChg>
        <pc:spChg chg="add del mod">
          <ac:chgData name="Tim Warner" userId="1d9b2d89684621c1" providerId="LiveId" clId="{6807E58B-80CF-43A6-942C-A2831214FCD8}" dt="2021-08-06T13:45:48.374" v="399" actId="478"/>
          <ac:spMkLst>
            <pc:docMk/>
            <pc:sldMk cId="4239767478" sldId="2076137124"/>
            <ac:spMk id="9" creationId="{26A0CF16-024D-4796-9F08-E1D340FF441A}"/>
          </ac:spMkLst>
        </pc:spChg>
        <pc:picChg chg="add del mod">
          <ac:chgData name="Tim Warner" userId="1d9b2d89684621c1" providerId="LiveId" clId="{6807E58B-80CF-43A6-942C-A2831214FCD8}" dt="2021-08-06T13:45:48.374" v="399" actId="478"/>
          <ac:picMkLst>
            <pc:docMk/>
            <pc:sldMk cId="4239767478" sldId="2076137124"/>
            <ac:picMk id="6" creationId="{1FC11969-A2F1-4470-9B3F-B930F6AE7D5D}"/>
          </ac:picMkLst>
        </pc:picChg>
        <pc:picChg chg="add mod">
          <ac:chgData name="Tim Warner" userId="1d9b2d89684621c1" providerId="LiveId" clId="{6807E58B-80CF-43A6-942C-A2831214FCD8}" dt="2021-08-06T13:45:55.426" v="402" actId="1076"/>
          <ac:picMkLst>
            <pc:docMk/>
            <pc:sldMk cId="4239767478" sldId="2076137124"/>
            <ac:picMk id="1026" creationId="{D7EB0B42-FAC4-4BAF-A433-F884540672AE}"/>
          </ac:picMkLst>
        </pc:picChg>
      </pc:sldChg>
      <pc:sldChg chg="del">
        <pc:chgData name="Tim Warner" userId="1d9b2d89684621c1" providerId="LiveId" clId="{6807E58B-80CF-43A6-942C-A2831214FCD8}" dt="2021-08-06T13:43:00.410" v="311" actId="47"/>
        <pc:sldMkLst>
          <pc:docMk/>
          <pc:sldMk cId="1574172123" sldId="2076137126"/>
        </pc:sldMkLst>
      </pc:sldChg>
      <pc:sldChg chg="modSp mod">
        <pc:chgData name="Tim Warner" userId="1d9b2d89684621c1" providerId="LiveId" clId="{6807E58B-80CF-43A6-942C-A2831214FCD8}" dt="2021-08-06T13:43:26.940" v="332" actId="20577"/>
        <pc:sldMkLst>
          <pc:docMk/>
          <pc:sldMk cId="1900369638" sldId="2076137127"/>
        </pc:sldMkLst>
        <pc:spChg chg="mod">
          <ac:chgData name="Tim Warner" userId="1d9b2d89684621c1" providerId="LiveId" clId="{6807E58B-80CF-43A6-942C-A2831214FCD8}" dt="2021-08-06T13:43:26.940" v="332" actId="20577"/>
          <ac:spMkLst>
            <pc:docMk/>
            <pc:sldMk cId="1900369638" sldId="2076137127"/>
            <ac:spMk id="3" creationId="{510B1FA3-9927-F74A-8D15-783CB3AE14C0}"/>
          </ac:spMkLst>
        </pc:spChg>
      </pc:sldChg>
      <pc:sldChg chg="add">
        <pc:chgData name="Tim Warner" userId="1d9b2d89684621c1" providerId="LiveId" clId="{6807E58B-80CF-43A6-942C-A2831214FCD8}" dt="2021-08-06T13:42:34.220" v="306"/>
        <pc:sldMkLst>
          <pc:docMk/>
          <pc:sldMk cId="3401580132" sldId="2076137129"/>
        </pc:sldMkLst>
      </pc:sldChg>
      <pc:sldChg chg="modSp mod">
        <pc:chgData name="Tim Warner" userId="1d9b2d89684621c1" providerId="LiveId" clId="{6807E58B-80CF-43A6-942C-A2831214FCD8}" dt="2021-08-06T13:46:34.271" v="463" actId="20577"/>
        <pc:sldMkLst>
          <pc:docMk/>
          <pc:sldMk cId="2439273039" sldId="2076137134"/>
        </pc:sldMkLst>
        <pc:spChg chg="mod">
          <ac:chgData name="Tim Warner" userId="1d9b2d89684621c1" providerId="LiveId" clId="{6807E58B-80CF-43A6-942C-A2831214FCD8}" dt="2021-08-06T13:46:14.583" v="422" actId="20577"/>
          <ac:spMkLst>
            <pc:docMk/>
            <pc:sldMk cId="2439273039" sldId="2076137134"/>
            <ac:spMk id="2" creationId="{9499EFF8-D9AC-F84D-8949-EF6A66C51733}"/>
          </ac:spMkLst>
        </pc:spChg>
        <pc:spChg chg="mod">
          <ac:chgData name="Tim Warner" userId="1d9b2d89684621c1" providerId="LiveId" clId="{6807E58B-80CF-43A6-942C-A2831214FCD8}" dt="2021-08-06T13:46:34.271" v="463" actId="20577"/>
          <ac:spMkLst>
            <pc:docMk/>
            <pc:sldMk cId="2439273039" sldId="2076137134"/>
            <ac:spMk id="5" creationId="{A7868B3B-AB36-45F4-A57F-858451EC8B5D}"/>
          </ac:spMkLst>
        </pc:spChg>
      </pc:sldChg>
      <pc:sldChg chg="add">
        <pc:chgData name="Tim Warner" userId="1d9b2d89684621c1" providerId="LiveId" clId="{6807E58B-80CF-43A6-942C-A2831214FCD8}" dt="2021-08-06T13:42:58.004" v="310"/>
        <pc:sldMkLst>
          <pc:docMk/>
          <pc:sldMk cId="3601485224" sldId="2076137170"/>
        </pc:sldMkLst>
      </pc:sldChg>
      <pc:sldChg chg="ord">
        <pc:chgData name="Tim Warner" userId="1d9b2d89684621c1" providerId="LiveId" clId="{6807E58B-80CF-43A6-942C-A2831214FCD8}" dt="2021-08-06T14:02:43.242" v="493"/>
        <pc:sldMkLst>
          <pc:docMk/>
          <pc:sldMk cId="347164428" sldId="2134805615"/>
        </pc:sldMkLst>
      </pc:sldChg>
      <pc:sldChg chg="ord">
        <pc:chgData name="Tim Warner" userId="1d9b2d89684621c1" providerId="LiveId" clId="{6807E58B-80CF-43A6-942C-A2831214FCD8}" dt="2021-08-06T14:02:43.242" v="493"/>
        <pc:sldMkLst>
          <pc:docMk/>
          <pc:sldMk cId="1574022323" sldId="2134805616"/>
        </pc:sldMkLst>
      </pc:sldChg>
      <pc:sldChg chg="ord">
        <pc:chgData name="Tim Warner" userId="1d9b2d89684621c1" providerId="LiveId" clId="{6807E58B-80CF-43A6-942C-A2831214FCD8}" dt="2021-08-06T14:02:43.242" v="493"/>
        <pc:sldMkLst>
          <pc:docMk/>
          <pc:sldMk cId="187421303" sldId="2134805617"/>
        </pc:sldMkLst>
      </pc:sldChg>
      <pc:sldChg chg="ord">
        <pc:chgData name="Tim Warner" userId="1d9b2d89684621c1" providerId="LiveId" clId="{6807E58B-80CF-43A6-942C-A2831214FCD8}" dt="2021-08-06T14:02:43.242" v="493"/>
        <pc:sldMkLst>
          <pc:docMk/>
          <pc:sldMk cId="948406722" sldId="2134805618"/>
        </pc:sldMkLst>
      </pc:sldChg>
      <pc:sldChg chg="ord">
        <pc:chgData name="Tim Warner" userId="1d9b2d89684621c1" providerId="LiveId" clId="{6807E58B-80CF-43A6-942C-A2831214FCD8}" dt="2021-08-06T14:02:43.242" v="493"/>
        <pc:sldMkLst>
          <pc:docMk/>
          <pc:sldMk cId="1421001137" sldId="2134805619"/>
        </pc:sldMkLst>
      </pc:sldChg>
      <pc:sldChg chg="ord">
        <pc:chgData name="Tim Warner" userId="1d9b2d89684621c1" providerId="LiveId" clId="{6807E58B-80CF-43A6-942C-A2831214FCD8}" dt="2021-08-06T14:02:43.242" v="493"/>
        <pc:sldMkLst>
          <pc:docMk/>
          <pc:sldMk cId="738883575" sldId="2134805620"/>
        </pc:sldMkLst>
      </pc:sldChg>
      <pc:sldChg chg="ord">
        <pc:chgData name="Tim Warner" userId="1d9b2d89684621c1" providerId="LiveId" clId="{6807E58B-80CF-43A6-942C-A2831214FCD8}" dt="2021-08-06T14:02:43.242" v="493"/>
        <pc:sldMkLst>
          <pc:docMk/>
          <pc:sldMk cId="2299706129" sldId="2134805621"/>
        </pc:sldMkLst>
      </pc:sldChg>
      <pc:sldChg chg="ord">
        <pc:chgData name="Tim Warner" userId="1d9b2d89684621c1" providerId="LiveId" clId="{6807E58B-80CF-43A6-942C-A2831214FCD8}" dt="2021-08-06T14:02:43.242" v="493"/>
        <pc:sldMkLst>
          <pc:docMk/>
          <pc:sldMk cId="4229262887" sldId="2134805622"/>
        </pc:sldMkLst>
      </pc:sldChg>
      <pc:sldChg chg="ord">
        <pc:chgData name="Tim Warner" userId="1d9b2d89684621c1" providerId="LiveId" clId="{6807E58B-80CF-43A6-942C-A2831214FCD8}" dt="2021-08-06T14:02:43.242" v="493"/>
        <pc:sldMkLst>
          <pc:docMk/>
          <pc:sldMk cId="3384128727" sldId="2134805623"/>
        </pc:sldMkLst>
      </pc:sldChg>
      <pc:sldChg chg="ord">
        <pc:chgData name="Tim Warner" userId="1d9b2d89684621c1" providerId="LiveId" clId="{6807E58B-80CF-43A6-942C-A2831214FCD8}" dt="2021-08-06T14:02:43.242" v="493"/>
        <pc:sldMkLst>
          <pc:docMk/>
          <pc:sldMk cId="927977601" sldId="2134805624"/>
        </pc:sldMkLst>
      </pc:sldChg>
      <pc:sldChg chg="ord">
        <pc:chgData name="Tim Warner" userId="1d9b2d89684621c1" providerId="LiveId" clId="{6807E58B-80CF-43A6-942C-A2831214FCD8}" dt="2021-08-06T14:02:43.242" v="493"/>
        <pc:sldMkLst>
          <pc:docMk/>
          <pc:sldMk cId="85727546" sldId="2134805625"/>
        </pc:sldMkLst>
      </pc:sldChg>
      <pc:sldChg chg="ord">
        <pc:chgData name="Tim Warner" userId="1d9b2d89684621c1" providerId="LiveId" clId="{6807E58B-80CF-43A6-942C-A2831214FCD8}" dt="2021-08-06T14:02:43.242" v="493"/>
        <pc:sldMkLst>
          <pc:docMk/>
          <pc:sldMk cId="2238445879" sldId="2134805626"/>
        </pc:sldMkLst>
      </pc:sldChg>
      <pc:sldChg chg="ord">
        <pc:chgData name="Tim Warner" userId="1d9b2d89684621c1" providerId="LiveId" clId="{6807E58B-80CF-43A6-942C-A2831214FCD8}" dt="2021-08-06T14:02:43.242" v="493"/>
        <pc:sldMkLst>
          <pc:docMk/>
          <pc:sldMk cId="2587988589" sldId="2134805627"/>
        </pc:sldMkLst>
      </pc:sldChg>
      <pc:sldChg chg="ord">
        <pc:chgData name="Tim Warner" userId="1d9b2d89684621c1" providerId="LiveId" clId="{6807E58B-80CF-43A6-942C-A2831214FCD8}" dt="2021-08-06T14:02:43.242" v="493"/>
        <pc:sldMkLst>
          <pc:docMk/>
          <pc:sldMk cId="1984196421" sldId="2134805628"/>
        </pc:sldMkLst>
      </pc:sldChg>
      <pc:sldChg chg="ord">
        <pc:chgData name="Tim Warner" userId="1d9b2d89684621c1" providerId="LiveId" clId="{6807E58B-80CF-43A6-942C-A2831214FCD8}" dt="2021-08-06T14:02:43.242" v="493"/>
        <pc:sldMkLst>
          <pc:docMk/>
          <pc:sldMk cId="2991343468" sldId="2134805629"/>
        </pc:sldMkLst>
      </pc:sldChg>
      <pc:sldChg chg="ord">
        <pc:chgData name="Tim Warner" userId="1d9b2d89684621c1" providerId="LiveId" clId="{6807E58B-80CF-43A6-942C-A2831214FCD8}" dt="2021-08-06T14:02:43.242" v="493"/>
        <pc:sldMkLst>
          <pc:docMk/>
          <pc:sldMk cId="3693837431" sldId="2134805630"/>
        </pc:sldMkLst>
      </pc:sldChg>
      <pc:sldChg chg="ord">
        <pc:chgData name="Tim Warner" userId="1d9b2d89684621c1" providerId="LiveId" clId="{6807E58B-80CF-43A6-942C-A2831214FCD8}" dt="2021-08-06T13:48:53.791" v="465"/>
        <pc:sldMkLst>
          <pc:docMk/>
          <pc:sldMk cId="2864057274" sldId="2134805633"/>
        </pc:sldMkLst>
      </pc:sldChg>
      <pc:sldChg chg="del">
        <pc:chgData name="Tim Warner" userId="1d9b2d89684621c1" providerId="LiveId" clId="{6807E58B-80CF-43A6-942C-A2831214FCD8}" dt="2021-08-06T13:41:50.263" v="305" actId="47"/>
        <pc:sldMkLst>
          <pc:docMk/>
          <pc:sldMk cId="2560328041" sldId="2134805638"/>
        </pc:sldMkLst>
      </pc:sldChg>
      <pc:sldChg chg="del">
        <pc:chgData name="Tim Warner" userId="1d9b2d89684621c1" providerId="LiveId" clId="{6807E58B-80CF-43A6-942C-A2831214FCD8}" dt="2021-08-06T14:01:48.146" v="491" actId="18676"/>
        <pc:sldMkLst>
          <pc:docMk/>
          <pc:sldMk cId="2925836681" sldId="2134805640"/>
        </pc:sldMkLst>
      </pc:sldChg>
      <pc:sldChg chg="del">
        <pc:chgData name="Tim Warner" userId="1d9b2d89684621c1" providerId="LiveId" clId="{6807E58B-80CF-43A6-942C-A2831214FCD8}" dt="2021-08-06T14:01:48.146" v="491" actId="18676"/>
        <pc:sldMkLst>
          <pc:docMk/>
          <pc:sldMk cId="3148074545" sldId="2134805641"/>
        </pc:sldMkLst>
      </pc:sldChg>
      <pc:sldChg chg="del">
        <pc:chgData name="Tim Warner" userId="1d9b2d89684621c1" providerId="LiveId" clId="{6807E58B-80CF-43A6-942C-A2831214FCD8}" dt="2021-08-06T14:01:48.146" v="491" actId="18676"/>
        <pc:sldMkLst>
          <pc:docMk/>
          <pc:sldMk cId="262460246" sldId="2134805642"/>
        </pc:sldMkLst>
      </pc:sldChg>
      <pc:sldChg chg="del">
        <pc:chgData name="Tim Warner" userId="1d9b2d89684621c1" providerId="LiveId" clId="{6807E58B-80CF-43A6-942C-A2831214FCD8}" dt="2021-08-06T14:01:48.146" v="491" actId="18676"/>
        <pc:sldMkLst>
          <pc:docMk/>
          <pc:sldMk cId="4213933953" sldId="2134805643"/>
        </pc:sldMkLst>
      </pc:sldChg>
      <pc:sldChg chg="del">
        <pc:chgData name="Tim Warner" userId="1d9b2d89684621c1" providerId="LiveId" clId="{6807E58B-80CF-43A6-942C-A2831214FCD8}" dt="2021-08-06T14:01:48.146" v="491" actId="18676"/>
        <pc:sldMkLst>
          <pc:docMk/>
          <pc:sldMk cId="3204772189" sldId="2134805644"/>
        </pc:sldMkLst>
      </pc:sldChg>
      <pc:sldChg chg="del">
        <pc:chgData name="Tim Warner" userId="1d9b2d89684621c1" providerId="LiveId" clId="{6807E58B-80CF-43A6-942C-A2831214FCD8}" dt="2021-08-06T14:01:48.146" v="491" actId="18676"/>
        <pc:sldMkLst>
          <pc:docMk/>
          <pc:sldMk cId="2630766798" sldId="2134805645"/>
        </pc:sldMkLst>
      </pc:sldChg>
      <pc:sldChg chg="del">
        <pc:chgData name="Tim Warner" userId="1d9b2d89684621c1" providerId="LiveId" clId="{6807E58B-80CF-43A6-942C-A2831214FCD8}" dt="2021-08-06T14:01:48.146" v="491" actId="18676"/>
        <pc:sldMkLst>
          <pc:docMk/>
          <pc:sldMk cId="952602006" sldId="2134805646"/>
        </pc:sldMkLst>
      </pc:sldChg>
      <pc:sldChg chg="del">
        <pc:chgData name="Tim Warner" userId="1d9b2d89684621c1" providerId="LiveId" clId="{6807E58B-80CF-43A6-942C-A2831214FCD8}" dt="2021-08-06T14:01:48.146" v="491" actId="18676"/>
        <pc:sldMkLst>
          <pc:docMk/>
          <pc:sldMk cId="2236065762" sldId="2134805647"/>
        </pc:sldMkLst>
      </pc:sldChg>
      <pc:sldChg chg="del">
        <pc:chgData name="Tim Warner" userId="1d9b2d89684621c1" providerId="LiveId" clId="{6807E58B-80CF-43A6-942C-A2831214FCD8}" dt="2021-08-06T14:01:48.146" v="491" actId="18676"/>
        <pc:sldMkLst>
          <pc:docMk/>
          <pc:sldMk cId="229320558" sldId="2134805648"/>
        </pc:sldMkLst>
      </pc:sldChg>
      <pc:sldChg chg="del">
        <pc:chgData name="Tim Warner" userId="1d9b2d89684621c1" providerId="LiveId" clId="{6807E58B-80CF-43A6-942C-A2831214FCD8}" dt="2021-08-06T14:01:48.146" v="491" actId="18676"/>
        <pc:sldMkLst>
          <pc:docMk/>
          <pc:sldMk cId="3519563008" sldId="2134805649"/>
        </pc:sldMkLst>
      </pc:sldChg>
      <pc:sldChg chg="del">
        <pc:chgData name="Tim Warner" userId="1d9b2d89684621c1" providerId="LiveId" clId="{6807E58B-80CF-43A6-942C-A2831214FCD8}" dt="2021-08-06T14:01:48.146" v="491" actId="18676"/>
        <pc:sldMkLst>
          <pc:docMk/>
          <pc:sldMk cId="3635974992" sldId="2134805650"/>
        </pc:sldMkLst>
      </pc:sldChg>
      <pc:sldChg chg="del">
        <pc:chgData name="Tim Warner" userId="1d9b2d89684621c1" providerId="LiveId" clId="{6807E58B-80CF-43A6-942C-A2831214FCD8}" dt="2021-08-06T14:01:48.146" v="491" actId="18676"/>
        <pc:sldMkLst>
          <pc:docMk/>
          <pc:sldMk cId="509181858" sldId="2134805651"/>
        </pc:sldMkLst>
      </pc:sldChg>
      <pc:sldChg chg="del">
        <pc:chgData name="Tim Warner" userId="1d9b2d89684621c1" providerId="LiveId" clId="{6807E58B-80CF-43A6-942C-A2831214FCD8}" dt="2021-08-06T14:01:48.146" v="491" actId="18676"/>
        <pc:sldMkLst>
          <pc:docMk/>
          <pc:sldMk cId="141706816" sldId="2134805652"/>
        </pc:sldMkLst>
      </pc:sldChg>
      <pc:sldChg chg="del">
        <pc:chgData name="Tim Warner" userId="1d9b2d89684621c1" providerId="LiveId" clId="{6807E58B-80CF-43A6-942C-A2831214FCD8}" dt="2021-08-06T14:01:48.146" v="491" actId="18676"/>
        <pc:sldMkLst>
          <pc:docMk/>
          <pc:sldMk cId="2556280464" sldId="2134805654"/>
        </pc:sldMkLst>
      </pc:sldChg>
      <pc:sldChg chg="del">
        <pc:chgData name="Tim Warner" userId="1d9b2d89684621c1" providerId="LiveId" clId="{6807E58B-80CF-43A6-942C-A2831214FCD8}" dt="2021-08-06T14:01:48.146" v="491" actId="18676"/>
        <pc:sldMkLst>
          <pc:docMk/>
          <pc:sldMk cId="1942975309" sldId="2134805655"/>
        </pc:sldMkLst>
      </pc:sldChg>
      <pc:sldChg chg="del">
        <pc:chgData name="Tim Warner" userId="1d9b2d89684621c1" providerId="LiveId" clId="{6807E58B-80CF-43A6-942C-A2831214FCD8}" dt="2021-08-06T14:01:48.146" v="491" actId="18676"/>
        <pc:sldMkLst>
          <pc:docMk/>
          <pc:sldMk cId="2302878321" sldId="2134805656"/>
        </pc:sldMkLst>
      </pc:sldChg>
      <pc:sldChg chg="del">
        <pc:chgData name="Tim Warner" userId="1d9b2d89684621c1" providerId="LiveId" clId="{6807E58B-80CF-43A6-942C-A2831214FCD8}" dt="2021-08-06T14:01:48.146" v="491" actId="18676"/>
        <pc:sldMkLst>
          <pc:docMk/>
          <pc:sldMk cId="1798925452" sldId="2134805657"/>
        </pc:sldMkLst>
      </pc:sldChg>
      <pc:sldChg chg="del">
        <pc:chgData name="Tim Warner" userId="1d9b2d89684621c1" providerId="LiveId" clId="{6807E58B-80CF-43A6-942C-A2831214FCD8}" dt="2021-08-06T14:01:48.146" v="491" actId="18676"/>
        <pc:sldMkLst>
          <pc:docMk/>
          <pc:sldMk cId="12497469" sldId="2134805658"/>
        </pc:sldMkLst>
      </pc:sldChg>
      <pc:sldChg chg="del">
        <pc:chgData name="Tim Warner" userId="1d9b2d89684621c1" providerId="LiveId" clId="{6807E58B-80CF-43A6-942C-A2831214FCD8}" dt="2021-08-06T14:01:48.146" v="491" actId="18676"/>
        <pc:sldMkLst>
          <pc:docMk/>
          <pc:sldMk cId="254467619" sldId="2134805659"/>
        </pc:sldMkLst>
      </pc:sldChg>
      <pc:sldChg chg="del">
        <pc:chgData name="Tim Warner" userId="1d9b2d89684621c1" providerId="LiveId" clId="{6807E58B-80CF-43A6-942C-A2831214FCD8}" dt="2021-08-06T14:01:31.257" v="490" actId="18676"/>
        <pc:sldMkLst>
          <pc:docMk/>
          <pc:sldMk cId="4212838836" sldId="2134805689"/>
        </pc:sldMkLst>
      </pc:sldChg>
      <pc:sldChg chg="del">
        <pc:chgData name="Tim Warner" userId="1d9b2d89684621c1" providerId="LiveId" clId="{6807E58B-80CF-43A6-942C-A2831214FCD8}" dt="2021-08-06T14:01:31.257" v="490" actId="18676"/>
        <pc:sldMkLst>
          <pc:docMk/>
          <pc:sldMk cId="124526393" sldId="2134805690"/>
        </pc:sldMkLst>
      </pc:sldChg>
      <pc:sldChg chg="del">
        <pc:chgData name="Tim Warner" userId="1d9b2d89684621c1" providerId="LiveId" clId="{6807E58B-80CF-43A6-942C-A2831214FCD8}" dt="2021-08-06T14:01:31.257" v="490" actId="18676"/>
        <pc:sldMkLst>
          <pc:docMk/>
          <pc:sldMk cId="1865861643" sldId="2134805691"/>
        </pc:sldMkLst>
      </pc:sldChg>
      <pc:sldChg chg="del">
        <pc:chgData name="Tim Warner" userId="1d9b2d89684621c1" providerId="LiveId" clId="{6807E58B-80CF-43A6-942C-A2831214FCD8}" dt="2021-08-06T14:01:31.257" v="490" actId="18676"/>
        <pc:sldMkLst>
          <pc:docMk/>
          <pc:sldMk cId="65652790" sldId="2134805692"/>
        </pc:sldMkLst>
      </pc:sldChg>
      <pc:sldChg chg="del">
        <pc:chgData name="Tim Warner" userId="1d9b2d89684621c1" providerId="LiveId" clId="{6807E58B-80CF-43A6-942C-A2831214FCD8}" dt="2021-08-06T14:01:31.257" v="490" actId="18676"/>
        <pc:sldMkLst>
          <pc:docMk/>
          <pc:sldMk cId="206646883" sldId="2134805693"/>
        </pc:sldMkLst>
      </pc:sldChg>
      <pc:sldChg chg="del">
        <pc:chgData name="Tim Warner" userId="1d9b2d89684621c1" providerId="LiveId" clId="{6807E58B-80CF-43A6-942C-A2831214FCD8}" dt="2021-08-06T14:01:31.257" v="490" actId="18676"/>
        <pc:sldMkLst>
          <pc:docMk/>
          <pc:sldMk cId="2915157536" sldId="2134805694"/>
        </pc:sldMkLst>
      </pc:sldChg>
      <pc:sldChg chg="del">
        <pc:chgData name="Tim Warner" userId="1d9b2d89684621c1" providerId="LiveId" clId="{6807E58B-80CF-43A6-942C-A2831214FCD8}" dt="2021-08-06T14:01:31.257" v="490" actId="18676"/>
        <pc:sldMkLst>
          <pc:docMk/>
          <pc:sldMk cId="599156606" sldId="2134805695"/>
        </pc:sldMkLst>
      </pc:sldChg>
      <pc:sldChg chg="del">
        <pc:chgData name="Tim Warner" userId="1d9b2d89684621c1" providerId="LiveId" clId="{6807E58B-80CF-43A6-942C-A2831214FCD8}" dt="2021-08-06T14:01:31.257" v="490" actId="18676"/>
        <pc:sldMkLst>
          <pc:docMk/>
          <pc:sldMk cId="727102944" sldId="2134805696"/>
        </pc:sldMkLst>
      </pc:sldChg>
      <pc:sldChg chg="del">
        <pc:chgData name="Tim Warner" userId="1d9b2d89684621c1" providerId="LiveId" clId="{6807E58B-80CF-43A6-942C-A2831214FCD8}" dt="2021-08-06T14:01:31.257" v="490" actId="18676"/>
        <pc:sldMkLst>
          <pc:docMk/>
          <pc:sldMk cId="490990664" sldId="2134805697"/>
        </pc:sldMkLst>
      </pc:sldChg>
      <pc:sldChg chg="del">
        <pc:chgData name="Tim Warner" userId="1d9b2d89684621c1" providerId="LiveId" clId="{6807E58B-80CF-43A6-942C-A2831214FCD8}" dt="2021-08-06T14:01:31.257" v="490" actId="18676"/>
        <pc:sldMkLst>
          <pc:docMk/>
          <pc:sldMk cId="793778641" sldId="2134805698"/>
        </pc:sldMkLst>
      </pc:sldChg>
      <pc:sldChg chg="add">
        <pc:chgData name="Tim Warner" userId="1d9b2d89684621c1" providerId="LiveId" clId="{6807E58B-80CF-43A6-942C-A2831214FCD8}" dt="2021-08-06T13:42:34.220" v="306"/>
        <pc:sldMkLst>
          <pc:docMk/>
          <pc:sldMk cId="3387338487" sldId="2134805708"/>
        </pc:sldMkLst>
      </pc:sldChg>
      <pc:sldChg chg="add del">
        <pc:chgData name="Tim Warner" userId="1d9b2d89684621c1" providerId="LiveId" clId="{6807E58B-80CF-43A6-942C-A2831214FCD8}" dt="2021-08-06T13:42:51.301" v="309"/>
        <pc:sldMkLst>
          <pc:docMk/>
          <pc:sldMk cId="1615364302" sldId="2134805709"/>
        </pc:sldMkLst>
      </pc:sldChg>
      <pc:sldChg chg="addSp delSp modSp add mod">
        <pc:chgData name="Tim Warner" userId="1d9b2d89684621c1" providerId="LiveId" clId="{6807E58B-80CF-43A6-942C-A2831214FCD8}" dt="2021-08-06T13:49:44.919" v="484" actId="1076"/>
        <pc:sldMkLst>
          <pc:docMk/>
          <pc:sldMk cId="1961262840" sldId="2134805709"/>
        </pc:sldMkLst>
        <pc:spChg chg="mod">
          <ac:chgData name="Tim Warner" userId="1d9b2d89684621c1" providerId="LiveId" clId="{6807E58B-80CF-43A6-942C-A2831214FCD8}" dt="2021-08-06T13:48:59.630" v="473" actId="20577"/>
          <ac:spMkLst>
            <pc:docMk/>
            <pc:sldMk cId="1961262840" sldId="2134805709"/>
            <ac:spMk id="2" creationId="{60D6FF0D-D467-EE4C-989B-7615159F74FA}"/>
          </ac:spMkLst>
        </pc:spChg>
        <pc:spChg chg="mod ord">
          <ac:chgData name="Tim Warner" userId="1d9b2d89684621c1" providerId="LiveId" clId="{6807E58B-80CF-43A6-942C-A2831214FCD8}" dt="2021-08-06T13:49:44.919" v="484" actId="1076"/>
          <ac:spMkLst>
            <pc:docMk/>
            <pc:sldMk cId="1961262840" sldId="2134805709"/>
            <ac:spMk id="8" creationId="{2BC6733C-92E2-4DB1-9AD4-E7C4F3536E6B}"/>
          </ac:spMkLst>
        </pc:spChg>
        <pc:picChg chg="del">
          <ac:chgData name="Tim Warner" userId="1d9b2d89684621c1" providerId="LiveId" clId="{6807E58B-80CF-43A6-942C-A2831214FCD8}" dt="2021-08-06T13:49:26.470" v="475" actId="478"/>
          <ac:picMkLst>
            <pc:docMk/>
            <pc:sldMk cId="1961262840" sldId="2134805709"/>
            <ac:picMk id="4" creationId="{81913D2D-19FA-4EEB-8B71-AB2C76EAF4AE}"/>
          </ac:picMkLst>
        </pc:picChg>
        <pc:picChg chg="add mod">
          <ac:chgData name="Tim Warner" userId="1d9b2d89684621c1" providerId="LiveId" clId="{6807E58B-80CF-43A6-942C-A2831214FCD8}" dt="2021-08-06T13:49:32.662" v="481" actId="1076"/>
          <ac:picMkLst>
            <pc:docMk/>
            <pc:sldMk cId="1961262840" sldId="2134805709"/>
            <ac:picMk id="5" creationId="{CAB8F987-B0F5-4A9F-BC06-896E1602B040}"/>
          </ac:picMkLst>
        </pc:picChg>
      </pc:sldChg>
      <pc:sldChg chg="add del">
        <pc:chgData name="Tim Warner" userId="1d9b2d89684621c1" providerId="LiveId" clId="{6807E58B-80CF-43A6-942C-A2831214FCD8}" dt="2021-08-06T13:42:51.301" v="309"/>
        <pc:sldMkLst>
          <pc:docMk/>
          <pc:sldMk cId="4110677630" sldId="2134805710"/>
        </pc:sldMkLst>
      </pc:sldChg>
      <pc:sldChg chg="add del">
        <pc:chgData name="Tim Warner" userId="1d9b2d89684621c1" providerId="LiveId" clId="{6807E58B-80CF-43A6-942C-A2831214FCD8}" dt="2021-08-06T13:42:51.301" v="309"/>
        <pc:sldMkLst>
          <pc:docMk/>
          <pc:sldMk cId="4247517948" sldId="2134805711"/>
        </pc:sldMkLst>
      </pc:sldChg>
      <pc:sldChg chg="add del">
        <pc:chgData name="Tim Warner" userId="1d9b2d89684621c1" providerId="LiveId" clId="{6807E58B-80CF-43A6-942C-A2831214FCD8}" dt="2021-08-06T13:42:51.301" v="309"/>
        <pc:sldMkLst>
          <pc:docMk/>
          <pc:sldMk cId="274264513" sldId="2134805712"/>
        </pc:sldMkLst>
      </pc:sldChg>
    </pc:docChg>
  </pc:docChgLst>
  <pc:docChgLst>
    <pc:chgData name="Tim Warner" userId="1d9b2d89684621c1" providerId="LiveId" clId="{9F73F57A-0633-4802-ACB2-FC1E0620B117}"/>
    <pc:docChg chg="addSld modSld addSection modSection">
      <pc:chgData name="Tim Warner" userId="1d9b2d89684621c1" providerId="LiveId" clId="{9F73F57A-0633-4802-ACB2-FC1E0620B117}" dt="2021-08-04T14:58:27.497" v="2"/>
      <pc:docMkLst>
        <pc:docMk/>
      </pc:docMkLst>
      <pc:sldChg chg="add">
        <pc:chgData name="Tim Warner" userId="1d9b2d89684621c1" providerId="LiveId" clId="{9F73F57A-0633-4802-ACB2-FC1E0620B117}" dt="2021-08-04T14:58:27.497" v="2"/>
        <pc:sldMkLst>
          <pc:docMk/>
          <pc:sldMk cId="1299523231" sldId="369"/>
        </pc:sldMkLst>
      </pc:sldChg>
      <pc:sldChg chg="add">
        <pc:chgData name="Tim Warner" userId="1d9b2d89684621c1" providerId="LiveId" clId="{9F73F57A-0633-4802-ACB2-FC1E0620B117}" dt="2021-08-04T14:58:27.497" v="2"/>
        <pc:sldMkLst>
          <pc:docMk/>
          <pc:sldMk cId="2743478357" sldId="370"/>
        </pc:sldMkLst>
      </pc:sldChg>
      <pc:sldChg chg="add">
        <pc:chgData name="Tim Warner" userId="1d9b2d89684621c1" providerId="LiveId" clId="{9F73F57A-0633-4802-ACB2-FC1E0620B117}" dt="2021-08-04T14:58:27.497" v="2"/>
        <pc:sldMkLst>
          <pc:docMk/>
          <pc:sldMk cId="234703522" sldId="3186"/>
        </pc:sldMkLst>
      </pc:sldChg>
      <pc:sldChg chg="add">
        <pc:chgData name="Tim Warner" userId="1d9b2d89684621c1" providerId="LiveId" clId="{9F73F57A-0633-4802-ACB2-FC1E0620B117}" dt="2021-08-04T14:58:27.497" v="2"/>
        <pc:sldMkLst>
          <pc:docMk/>
          <pc:sldMk cId="2353977491" sldId="3208"/>
        </pc:sldMkLst>
      </pc:sldChg>
      <pc:sldChg chg="add">
        <pc:chgData name="Tim Warner" userId="1d9b2d89684621c1" providerId="LiveId" clId="{9F73F57A-0633-4802-ACB2-FC1E0620B117}" dt="2021-08-04T14:58:27.497" v="2"/>
        <pc:sldMkLst>
          <pc:docMk/>
          <pc:sldMk cId="3577458012" sldId="3218"/>
        </pc:sldMkLst>
      </pc:sldChg>
      <pc:sldChg chg="add">
        <pc:chgData name="Tim Warner" userId="1d9b2d89684621c1" providerId="LiveId" clId="{9F73F57A-0633-4802-ACB2-FC1E0620B117}" dt="2021-08-04T14:58:27.497" v="2"/>
        <pc:sldMkLst>
          <pc:docMk/>
          <pc:sldMk cId="1838721278" sldId="3219"/>
        </pc:sldMkLst>
      </pc:sldChg>
      <pc:sldChg chg="add">
        <pc:chgData name="Tim Warner" userId="1d9b2d89684621c1" providerId="LiveId" clId="{9F73F57A-0633-4802-ACB2-FC1E0620B117}" dt="2021-08-04T14:58:27.497" v="2"/>
        <pc:sldMkLst>
          <pc:docMk/>
          <pc:sldMk cId="708050010" sldId="3220"/>
        </pc:sldMkLst>
      </pc:sldChg>
      <pc:sldChg chg="add">
        <pc:chgData name="Tim Warner" userId="1d9b2d89684621c1" providerId="LiveId" clId="{9F73F57A-0633-4802-ACB2-FC1E0620B117}" dt="2021-08-04T14:58:27.497" v="2"/>
        <pc:sldMkLst>
          <pc:docMk/>
          <pc:sldMk cId="3306811153" sldId="3222"/>
        </pc:sldMkLst>
      </pc:sldChg>
      <pc:sldChg chg="add">
        <pc:chgData name="Tim Warner" userId="1d9b2d89684621c1" providerId="LiveId" clId="{9F73F57A-0633-4802-ACB2-FC1E0620B117}" dt="2021-08-04T14:58:27.497" v="2"/>
        <pc:sldMkLst>
          <pc:docMk/>
          <pc:sldMk cId="1498277832" sldId="3233"/>
        </pc:sldMkLst>
      </pc:sldChg>
      <pc:sldChg chg="add">
        <pc:chgData name="Tim Warner" userId="1d9b2d89684621c1" providerId="LiveId" clId="{9F73F57A-0633-4802-ACB2-FC1E0620B117}" dt="2021-08-04T14:58:27.497" v="2"/>
        <pc:sldMkLst>
          <pc:docMk/>
          <pc:sldMk cId="3722238553" sldId="3234"/>
        </pc:sldMkLst>
      </pc:sldChg>
      <pc:sldChg chg="add">
        <pc:chgData name="Tim Warner" userId="1d9b2d89684621c1" providerId="LiveId" clId="{9F73F57A-0633-4802-ACB2-FC1E0620B117}" dt="2021-08-04T14:58:27.497" v="2"/>
        <pc:sldMkLst>
          <pc:docMk/>
          <pc:sldMk cId="5725455" sldId="3235"/>
        </pc:sldMkLst>
      </pc:sldChg>
      <pc:sldChg chg="add">
        <pc:chgData name="Tim Warner" userId="1d9b2d89684621c1" providerId="LiveId" clId="{9F73F57A-0633-4802-ACB2-FC1E0620B117}" dt="2021-08-04T14:58:27.497" v="2"/>
        <pc:sldMkLst>
          <pc:docMk/>
          <pc:sldMk cId="1881040706" sldId="4965"/>
        </pc:sldMkLst>
      </pc:sldChg>
      <pc:sldChg chg="add">
        <pc:chgData name="Tim Warner" userId="1d9b2d89684621c1" providerId="LiveId" clId="{9F73F57A-0633-4802-ACB2-FC1E0620B117}" dt="2021-08-04T14:58:27.497" v="2"/>
        <pc:sldMkLst>
          <pc:docMk/>
          <pc:sldMk cId="2765109930" sldId="5043"/>
        </pc:sldMkLst>
      </pc:sldChg>
      <pc:sldChg chg="add">
        <pc:chgData name="Tim Warner" userId="1d9b2d89684621c1" providerId="LiveId" clId="{9F73F57A-0633-4802-ACB2-FC1E0620B117}" dt="2021-08-04T14:58:27.497" v="2"/>
        <pc:sldMkLst>
          <pc:docMk/>
          <pc:sldMk cId="1077386850" sldId="5044"/>
        </pc:sldMkLst>
      </pc:sldChg>
      <pc:sldChg chg="add">
        <pc:chgData name="Tim Warner" userId="1d9b2d89684621c1" providerId="LiveId" clId="{9F73F57A-0633-4802-ACB2-FC1E0620B117}" dt="2021-08-04T14:58:27.497" v="2"/>
        <pc:sldMkLst>
          <pc:docMk/>
          <pc:sldMk cId="3815499961" sldId="5046"/>
        </pc:sldMkLst>
      </pc:sldChg>
      <pc:sldChg chg="add">
        <pc:chgData name="Tim Warner" userId="1d9b2d89684621c1" providerId="LiveId" clId="{9F73F57A-0633-4802-ACB2-FC1E0620B117}" dt="2021-08-04T14:58:27.497" v="2"/>
        <pc:sldMkLst>
          <pc:docMk/>
          <pc:sldMk cId="1826885365" sldId="5047"/>
        </pc:sldMkLst>
      </pc:sldChg>
      <pc:sldChg chg="add">
        <pc:chgData name="Tim Warner" userId="1d9b2d89684621c1" providerId="LiveId" clId="{9F73F57A-0633-4802-ACB2-FC1E0620B117}" dt="2021-08-04T14:58:27.497" v="2"/>
        <pc:sldMkLst>
          <pc:docMk/>
          <pc:sldMk cId="1415990123" sldId="2076137133"/>
        </pc:sldMkLst>
      </pc:sldChg>
      <pc:sldChg chg="add">
        <pc:chgData name="Tim Warner" userId="1d9b2d89684621c1" providerId="LiveId" clId="{9F73F57A-0633-4802-ACB2-FC1E0620B117}" dt="2021-08-04T14:58:27.497" v="2"/>
        <pc:sldMkLst>
          <pc:docMk/>
          <pc:sldMk cId="2925836681" sldId="2134805640"/>
        </pc:sldMkLst>
      </pc:sldChg>
      <pc:sldChg chg="add">
        <pc:chgData name="Tim Warner" userId="1d9b2d89684621c1" providerId="LiveId" clId="{9F73F57A-0633-4802-ACB2-FC1E0620B117}" dt="2021-08-04T14:58:27.497" v="2"/>
        <pc:sldMkLst>
          <pc:docMk/>
          <pc:sldMk cId="3148074545" sldId="2134805641"/>
        </pc:sldMkLst>
      </pc:sldChg>
      <pc:sldChg chg="add">
        <pc:chgData name="Tim Warner" userId="1d9b2d89684621c1" providerId="LiveId" clId="{9F73F57A-0633-4802-ACB2-FC1E0620B117}" dt="2021-08-04T14:58:27.497" v="2"/>
        <pc:sldMkLst>
          <pc:docMk/>
          <pc:sldMk cId="262460246" sldId="2134805642"/>
        </pc:sldMkLst>
      </pc:sldChg>
      <pc:sldChg chg="add">
        <pc:chgData name="Tim Warner" userId="1d9b2d89684621c1" providerId="LiveId" clId="{9F73F57A-0633-4802-ACB2-FC1E0620B117}" dt="2021-08-04T14:58:27.497" v="2"/>
        <pc:sldMkLst>
          <pc:docMk/>
          <pc:sldMk cId="4213933953" sldId="2134805643"/>
        </pc:sldMkLst>
      </pc:sldChg>
      <pc:sldChg chg="add">
        <pc:chgData name="Tim Warner" userId="1d9b2d89684621c1" providerId="LiveId" clId="{9F73F57A-0633-4802-ACB2-FC1E0620B117}" dt="2021-08-04T14:58:27.497" v="2"/>
        <pc:sldMkLst>
          <pc:docMk/>
          <pc:sldMk cId="3204772189" sldId="2134805644"/>
        </pc:sldMkLst>
      </pc:sldChg>
      <pc:sldChg chg="add">
        <pc:chgData name="Tim Warner" userId="1d9b2d89684621c1" providerId="LiveId" clId="{9F73F57A-0633-4802-ACB2-FC1E0620B117}" dt="2021-08-04T14:58:27.497" v="2"/>
        <pc:sldMkLst>
          <pc:docMk/>
          <pc:sldMk cId="2630766798" sldId="2134805645"/>
        </pc:sldMkLst>
      </pc:sldChg>
      <pc:sldChg chg="add">
        <pc:chgData name="Tim Warner" userId="1d9b2d89684621c1" providerId="LiveId" clId="{9F73F57A-0633-4802-ACB2-FC1E0620B117}" dt="2021-08-04T14:58:27.497" v="2"/>
        <pc:sldMkLst>
          <pc:docMk/>
          <pc:sldMk cId="952602006" sldId="2134805646"/>
        </pc:sldMkLst>
      </pc:sldChg>
      <pc:sldChg chg="add">
        <pc:chgData name="Tim Warner" userId="1d9b2d89684621c1" providerId="LiveId" clId="{9F73F57A-0633-4802-ACB2-FC1E0620B117}" dt="2021-08-04T14:58:27.497" v="2"/>
        <pc:sldMkLst>
          <pc:docMk/>
          <pc:sldMk cId="2236065762" sldId="2134805647"/>
        </pc:sldMkLst>
      </pc:sldChg>
      <pc:sldChg chg="add">
        <pc:chgData name="Tim Warner" userId="1d9b2d89684621c1" providerId="LiveId" clId="{9F73F57A-0633-4802-ACB2-FC1E0620B117}" dt="2021-08-04T14:58:27.497" v="2"/>
        <pc:sldMkLst>
          <pc:docMk/>
          <pc:sldMk cId="229320558" sldId="2134805648"/>
        </pc:sldMkLst>
      </pc:sldChg>
      <pc:sldChg chg="add">
        <pc:chgData name="Tim Warner" userId="1d9b2d89684621c1" providerId="LiveId" clId="{9F73F57A-0633-4802-ACB2-FC1E0620B117}" dt="2021-08-04T14:58:27.497" v="2"/>
        <pc:sldMkLst>
          <pc:docMk/>
          <pc:sldMk cId="3519563008" sldId="2134805649"/>
        </pc:sldMkLst>
      </pc:sldChg>
      <pc:sldChg chg="add">
        <pc:chgData name="Tim Warner" userId="1d9b2d89684621c1" providerId="LiveId" clId="{9F73F57A-0633-4802-ACB2-FC1E0620B117}" dt="2021-08-04T14:58:27.497" v="2"/>
        <pc:sldMkLst>
          <pc:docMk/>
          <pc:sldMk cId="3635974992" sldId="2134805650"/>
        </pc:sldMkLst>
      </pc:sldChg>
      <pc:sldChg chg="add">
        <pc:chgData name="Tim Warner" userId="1d9b2d89684621c1" providerId="LiveId" clId="{9F73F57A-0633-4802-ACB2-FC1E0620B117}" dt="2021-08-04T14:58:27.497" v="2"/>
        <pc:sldMkLst>
          <pc:docMk/>
          <pc:sldMk cId="509181858" sldId="2134805651"/>
        </pc:sldMkLst>
      </pc:sldChg>
      <pc:sldChg chg="add">
        <pc:chgData name="Tim Warner" userId="1d9b2d89684621c1" providerId="LiveId" clId="{9F73F57A-0633-4802-ACB2-FC1E0620B117}" dt="2021-08-04T14:58:27.497" v="2"/>
        <pc:sldMkLst>
          <pc:docMk/>
          <pc:sldMk cId="141706816" sldId="2134805652"/>
        </pc:sldMkLst>
      </pc:sldChg>
      <pc:sldChg chg="add">
        <pc:chgData name="Tim Warner" userId="1d9b2d89684621c1" providerId="LiveId" clId="{9F73F57A-0633-4802-ACB2-FC1E0620B117}" dt="2021-08-04T14:58:27.497" v="2"/>
        <pc:sldMkLst>
          <pc:docMk/>
          <pc:sldMk cId="583908623" sldId="2134805653"/>
        </pc:sldMkLst>
      </pc:sldChg>
      <pc:sldChg chg="add">
        <pc:chgData name="Tim Warner" userId="1d9b2d89684621c1" providerId="LiveId" clId="{9F73F57A-0633-4802-ACB2-FC1E0620B117}" dt="2021-08-04T14:58:27.497" v="2"/>
        <pc:sldMkLst>
          <pc:docMk/>
          <pc:sldMk cId="2556280464" sldId="2134805654"/>
        </pc:sldMkLst>
      </pc:sldChg>
      <pc:sldChg chg="add">
        <pc:chgData name="Tim Warner" userId="1d9b2d89684621c1" providerId="LiveId" clId="{9F73F57A-0633-4802-ACB2-FC1E0620B117}" dt="2021-08-04T14:58:27.497" v="2"/>
        <pc:sldMkLst>
          <pc:docMk/>
          <pc:sldMk cId="1942975309" sldId="2134805655"/>
        </pc:sldMkLst>
      </pc:sldChg>
      <pc:sldChg chg="add">
        <pc:chgData name="Tim Warner" userId="1d9b2d89684621c1" providerId="LiveId" clId="{9F73F57A-0633-4802-ACB2-FC1E0620B117}" dt="2021-08-04T14:58:27.497" v="2"/>
        <pc:sldMkLst>
          <pc:docMk/>
          <pc:sldMk cId="2302878321" sldId="2134805656"/>
        </pc:sldMkLst>
      </pc:sldChg>
      <pc:sldChg chg="add">
        <pc:chgData name="Tim Warner" userId="1d9b2d89684621c1" providerId="LiveId" clId="{9F73F57A-0633-4802-ACB2-FC1E0620B117}" dt="2021-08-04T14:58:27.497" v="2"/>
        <pc:sldMkLst>
          <pc:docMk/>
          <pc:sldMk cId="1798925452" sldId="2134805657"/>
        </pc:sldMkLst>
      </pc:sldChg>
      <pc:sldChg chg="add">
        <pc:chgData name="Tim Warner" userId="1d9b2d89684621c1" providerId="LiveId" clId="{9F73F57A-0633-4802-ACB2-FC1E0620B117}" dt="2021-08-04T14:58:27.497" v="2"/>
        <pc:sldMkLst>
          <pc:docMk/>
          <pc:sldMk cId="12497469" sldId="2134805658"/>
        </pc:sldMkLst>
      </pc:sldChg>
      <pc:sldChg chg="add">
        <pc:chgData name="Tim Warner" userId="1d9b2d89684621c1" providerId="LiveId" clId="{9F73F57A-0633-4802-ACB2-FC1E0620B117}" dt="2021-08-04T14:58:27.497" v="2"/>
        <pc:sldMkLst>
          <pc:docMk/>
          <pc:sldMk cId="254467619" sldId="2134805659"/>
        </pc:sldMkLst>
      </pc:sldChg>
      <pc:sldChg chg="add">
        <pc:chgData name="Tim Warner" userId="1d9b2d89684621c1" providerId="LiveId" clId="{9F73F57A-0633-4802-ACB2-FC1E0620B117}" dt="2021-08-04T14:58:27.497" v="2"/>
        <pc:sldMkLst>
          <pc:docMk/>
          <pc:sldMk cId="2039176709" sldId="2134805660"/>
        </pc:sldMkLst>
      </pc:sldChg>
      <pc:sldChg chg="add">
        <pc:chgData name="Tim Warner" userId="1d9b2d89684621c1" providerId="LiveId" clId="{9F73F57A-0633-4802-ACB2-FC1E0620B117}" dt="2021-08-04T14:58:27.497" v="2"/>
        <pc:sldMkLst>
          <pc:docMk/>
          <pc:sldMk cId="839719098" sldId="2134805661"/>
        </pc:sldMkLst>
      </pc:sldChg>
      <pc:sldChg chg="add">
        <pc:chgData name="Tim Warner" userId="1d9b2d89684621c1" providerId="LiveId" clId="{9F73F57A-0633-4802-ACB2-FC1E0620B117}" dt="2021-08-04T14:58:27.497" v="2"/>
        <pc:sldMkLst>
          <pc:docMk/>
          <pc:sldMk cId="2696216102" sldId="2134805662"/>
        </pc:sldMkLst>
      </pc:sldChg>
      <pc:sldChg chg="add">
        <pc:chgData name="Tim Warner" userId="1d9b2d89684621c1" providerId="LiveId" clId="{9F73F57A-0633-4802-ACB2-FC1E0620B117}" dt="2021-08-04T14:58:27.497" v="2"/>
        <pc:sldMkLst>
          <pc:docMk/>
          <pc:sldMk cId="1304381750" sldId="2134805663"/>
        </pc:sldMkLst>
      </pc:sldChg>
      <pc:sldChg chg="add">
        <pc:chgData name="Tim Warner" userId="1d9b2d89684621c1" providerId="LiveId" clId="{9F73F57A-0633-4802-ACB2-FC1E0620B117}" dt="2021-08-04T14:58:27.497" v="2"/>
        <pc:sldMkLst>
          <pc:docMk/>
          <pc:sldMk cId="2426489779" sldId="2134805664"/>
        </pc:sldMkLst>
      </pc:sldChg>
      <pc:sldChg chg="add">
        <pc:chgData name="Tim Warner" userId="1d9b2d89684621c1" providerId="LiveId" clId="{9F73F57A-0633-4802-ACB2-FC1E0620B117}" dt="2021-08-04T14:58:27.497" v="2"/>
        <pc:sldMkLst>
          <pc:docMk/>
          <pc:sldMk cId="1496903704" sldId="2134805665"/>
        </pc:sldMkLst>
      </pc:sldChg>
      <pc:sldChg chg="add">
        <pc:chgData name="Tim Warner" userId="1d9b2d89684621c1" providerId="LiveId" clId="{9F73F57A-0633-4802-ACB2-FC1E0620B117}" dt="2021-08-04T14:58:27.497" v="2"/>
        <pc:sldMkLst>
          <pc:docMk/>
          <pc:sldMk cId="713654646" sldId="2134805666"/>
        </pc:sldMkLst>
      </pc:sldChg>
      <pc:sldChg chg="add">
        <pc:chgData name="Tim Warner" userId="1d9b2d89684621c1" providerId="LiveId" clId="{9F73F57A-0633-4802-ACB2-FC1E0620B117}" dt="2021-08-04T14:58:27.497" v="2"/>
        <pc:sldMkLst>
          <pc:docMk/>
          <pc:sldMk cId="840809279" sldId="2134805667"/>
        </pc:sldMkLst>
      </pc:sldChg>
      <pc:sldChg chg="add">
        <pc:chgData name="Tim Warner" userId="1d9b2d89684621c1" providerId="LiveId" clId="{9F73F57A-0633-4802-ACB2-FC1E0620B117}" dt="2021-08-04T14:58:27.497" v="2"/>
        <pc:sldMkLst>
          <pc:docMk/>
          <pc:sldMk cId="3937290945" sldId="2134805668"/>
        </pc:sldMkLst>
      </pc:sldChg>
      <pc:sldChg chg="add">
        <pc:chgData name="Tim Warner" userId="1d9b2d89684621c1" providerId="LiveId" clId="{9F73F57A-0633-4802-ACB2-FC1E0620B117}" dt="2021-08-04T14:58:27.497" v="2"/>
        <pc:sldMkLst>
          <pc:docMk/>
          <pc:sldMk cId="2400563490" sldId="2134805669"/>
        </pc:sldMkLst>
      </pc:sldChg>
      <pc:sldChg chg="add">
        <pc:chgData name="Tim Warner" userId="1d9b2d89684621c1" providerId="LiveId" clId="{9F73F57A-0633-4802-ACB2-FC1E0620B117}" dt="2021-08-04T14:58:27.497" v="2"/>
        <pc:sldMkLst>
          <pc:docMk/>
          <pc:sldMk cId="188297986" sldId="2134805670"/>
        </pc:sldMkLst>
      </pc:sldChg>
      <pc:sldChg chg="add">
        <pc:chgData name="Tim Warner" userId="1d9b2d89684621c1" providerId="LiveId" clId="{9F73F57A-0633-4802-ACB2-FC1E0620B117}" dt="2021-08-04T14:58:27.497" v="2"/>
        <pc:sldMkLst>
          <pc:docMk/>
          <pc:sldMk cId="2828702299" sldId="2134805671"/>
        </pc:sldMkLst>
      </pc:sldChg>
      <pc:sldChg chg="add">
        <pc:chgData name="Tim Warner" userId="1d9b2d89684621c1" providerId="LiveId" clId="{9F73F57A-0633-4802-ACB2-FC1E0620B117}" dt="2021-08-04T14:58:27.497" v="2"/>
        <pc:sldMkLst>
          <pc:docMk/>
          <pc:sldMk cId="1206770219" sldId="2134805672"/>
        </pc:sldMkLst>
      </pc:sldChg>
      <pc:sldChg chg="add">
        <pc:chgData name="Tim Warner" userId="1d9b2d89684621c1" providerId="LiveId" clId="{9F73F57A-0633-4802-ACB2-FC1E0620B117}" dt="2021-08-04T14:58:27.497" v="2"/>
        <pc:sldMkLst>
          <pc:docMk/>
          <pc:sldMk cId="2021141435" sldId="2134805673"/>
        </pc:sldMkLst>
      </pc:sldChg>
      <pc:sldChg chg="add">
        <pc:chgData name="Tim Warner" userId="1d9b2d89684621c1" providerId="LiveId" clId="{9F73F57A-0633-4802-ACB2-FC1E0620B117}" dt="2021-08-04T14:58:27.497" v="2"/>
        <pc:sldMkLst>
          <pc:docMk/>
          <pc:sldMk cId="165127262" sldId="2134805674"/>
        </pc:sldMkLst>
      </pc:sldChg>
      <pc:sldChg chg="add">
        <pc:chgData name="Tim Warner" userId="1d9b2d89684621c1" providerId="LiveId" clId="{9F73F57A-0633-4802-ACB2-FC1E0620B117}" dt="2021-08-04T14:58:27.497" v="2"/>
        <pc:sldMkLst>
          <pc:docMk/>
          <pc:sldMk cId="2377095625" sldId="2134805675"/>
        </pc:sldMkLst>
      </pc:sldChg>
      <pc:sldChg chg="add">
        <pc:chgData name="Tim Warner" userId="1d9b2d89684621c1" providerId="LiveId" clId="{9F73F57A-0633-4802-ACB2-FC1E0620B117}" dt="2021-08-04T14:58:27.497" v="2"/>
        <pc:sldMkLst>
          <pc:docMk/>
          <pc:sldMk cId="3030227937" sldId="2134805676"/>
        </pc:sldMkLst>
      </pc:sldChg>
      <pc:sldChg chg="add">
        <pc:chgData name="Tim Warner" userId="1d9b2d89684621c1" providerId="LiveId" clId="{9F73F57A-0633-4802-ACB2-FC1E0620B117}" dt="2021-08-04T14:58:27.497" v="2"/>
        <pc:sldMkLst>
          <pc:docMk/>
          <pc:sldMk cId="1205465559" sldId="2134805677"/>
        </pc:sldMkLst>
      </pc:sldChg>
      <pc:sldChg chg="add">
        <pc:chgData name="Tim Warner" userId="1d9b2d89684621c1" providerId="LiveId" clId="{9F73F57A-0633-4802-ACB2-FC1E0620B117}" dt="2021-08-04T14:58:27.497" v="2"/>
        <pc:sldMkLst>
          <pc:docMk/>
          <pc:sldMk cId="635728150" sldId="2134805678"/>
        </pc:sldMkLst>
      </pc:sldChg>
      <pc:sldChg chg="add">
        <pc:chgData name="Tim Warner" userId="1d9b2d89684621c1" providerId="LiveId" clId="{9F73F57A-0633-4802-ACB2-FC1E0620B117}" dt="2021-08-04T14:58:27.497" v="2"/>
        <pc:sldMkLst>
          <pc:docMk/>
          <pc:sldMk cId="3468485600" sldId="2134805679"/>
        </pc:sldMkLst>
      </pc:sldChg>
      <pc:sldChg chg="add">
        <pc:chgData name="Tim Warner" userId="1d9b2d89684621c1" providerId="LiveId" clId="{9F73F57A-0633-4802-ACB2-FC1E0620B117}" dt="2021-08-04T14:58:27.497" v="2"/>
        <pc:sldMkLst>
          <pc:docMk/>
          <pc:sldMk cId="1981042994" sldId="2134805680"/>
        </pc:sldMkLst>
      </pc:sldChg>
      <pc:sldChg chg="add">
        <pc:chgData name="Tim Warner" userId="1d9b2d89684621c1" providerId="LiveId" clId="{9F73F57A-0633-4802-ACB2-FC1E0620B117}" dt="2021-08-04T14:58:27.497" v="2"/>
        <pc:sldMkLst>
          <pc:docMk/>
          <pc:sldMk cId="3195390849" sldId="2134805681"/>
        </pc:sldMkLst>
      </pc:sldChg>
      <pc:sldChg chg="add">
        <pc:chgData name="Tim Warner" userId="1d9b2d89684621c1" providerId="LiveId" clId="{9F73F57A-0633-4802-ACB2-FC1E0620B117}" dt="2021-08-04T14:58:27.497" v="2"/>
        <pc:sldMkLst>
          <pc:docMk/>
          <pc:sldMk cId="357916491" sldId="2134805682"/>
        </pc:sldMkLst>
      </pc:sldChg>
      <pc:sldChg chg="add">
        <pc:chgData name="Tim Warner" userId="1d9b2d89684621c1" providerId="LiveId" clId="{9F73F57A-0633-4802-ACB2-FC1E0620B117}" dt="2021-08-04T14:58:27.497" v="2"/>
        <pc:sldMkLst>
          <pc:docMk/>
          <pc:sldMk cId="3545813210" sldId="2134805683"/>
        </pc:sldMkLst>
      </pc:sldChg>
      <pc:sldChg chg="add">
        <pc:chgData name="Tim Warner" userId="1d9b2d89684621c1" providerId="LiveId" clId="{9F73F57A-0633-4802-ACB2-FC1E0620B117}" dt="2021-08-04T14:58:27.497" v="2"/>
        <pc:sldMkLst>
          <pc:docMk/>
          <pc:sldMk cId="566666289" sldId="2134805684"/>
        </pc:sldMkLst>
      </pc:sldChg>
      <pc:sldChg chg="add">
        <pc:chgData name="Tim Warner" userId="1d9b2d89684621c1" providerId="LiveId" clId="{9F73F57A-0633-4802-ACB2-FC1E0620B117}" dt="2021-08-04T14:58:27.497" v="2"/>
        <pc:sldMkLst>
          <pc:docMk/>
          <pc:sldMk cId="3557505050" sldId="2134805685"/>
        </pc:sldMkLst>
      </pc:sldChg>
      <pc:sldChg chg="add">
        <pc:chgData name="Tim Warner" userId="1d9b2d89684621c1" providerId="LiveId" clId="{9F73F57A-0633-4802-ACB2-FC1E0620B117}" dt="2021-08-04T14:58:27.497" v="2"/>
        <pc:sldMkLst>
          <pc:docMk/>
          <pc:sldMk cId="3429709626" sldId="2134805686"/>
        </pc:sldMkLst>
      </pc:sldChg>
      <pc:sldChg chg="add">
        <pc:chgData name="Tim Warner" userId="1d9b2d89684621c1" providerId="LiveId" clId="{9F73F57A-0633-4802-ACB2-FC1E0620B117}" dt="2021-08-04T14:58:27.497" v="2"/>
        <pc:sldMkLst>
          <pc:docMk/>
          <pc:sldMk cId="3969789616" sldId="2134805687"/>
        </pc:sldMkLst>
      </pc:sldChg>
      <pc:sldChg chg="add">
        <pc:chgData name="Tim Warner" userId="1d9b2d89684621c1" providerId="LiveId" clId="{9F73F57A-0633-4802-ACB2-FC1E0620B117}" dt="2021-08-04T14:58:27.497" v="2"/>
        <pc:sldMkLst>
          <pc:docMk/>
          <pc:sldMk cId="1188875758" sldId="2134805688"/>
        </pc:sldMkLst>
      </pc:sldChg>
      <pc:sldChg chg="add">
        <pc:chgData name="Tim Warner" userId="1d9b2d89684621c1" providerId="LiveId" clId="{9F73F57A-0633-4802-ACB2-FC1E0620B117}" dt="2021-08-04T14:58:27.497" v="2"/>
        <pc:sldMkLst>
          <pc:docMk/>
          <pc:sldMk cId="4212838836" sldId="2134805689"/>
        </pc:sldMkLst>
      </pc:sldChg>
      <pc:sldChg chg="add">
        <pc:chgData name="Tim Warner" userId="1d9b2d89684621c1" providerId="LiveId" clId="{9F73F57A-0633-4802-ACB2-FC1E0620B117}" dt="2021-08-04T14:58:27.497" v="2"/>
        <pc:sldMkLst>
          <pc:docMk/>
          <pc:sldMk cId="124526393" sldId="2134805690"/>
        </pc:sldMkLst>
      </pc:sldChg>
      <pc:sldChg chg="add">
        <pc:chgData name="Tim Warner" userId="1d9b2d89684621c1" providerId="LiveId" clId="{9F73F57A-0633-4802-ACB2-FC1E0620B117}" dt="2021-08-04T14:58:27.497" v="2"/>
        <pc:sldMkLst>
          <pc:docMk/>
          <pc:sldMk cId="1865861643" sldId="2134805691"/>
        </pc:sldMkLst>
      </pc:sldChg>
      <pc:sldChg chg="add">
        <pc:chgData name="Tim Warner" userId="1d9b2d89684621c1" providerId="LiveId" clId="{9F73F57A-0633-4802-ACB2-FC1E0620B117}" dt="2021-08-04T14:58:27.497" v="2"/>
        <pc:sldMkLst>
          <pc:docMk/>
          <pc:sldMk cId="65652790" sldId="2134805692"/>
        </pc:sldMkLst>
      </pc:sldChg>
      <pc:sldChg chg="add">
        <pc:chgData name="Tim Warner" userId="1d9b2d89684621c1" providerId="LiveId" clId="{9F73F57A-0633-4802-ACB2-FC1E0620B117}" dt="2021-08-04T14:58:27.497" v="2"/>
        <pc:sldMkLst>
          <pc:docMk/>
          <pc:sldMk cId="206646883" sldId="2134805693"/>
        </pc:sldMkLst>
      </pc:sldChg>
      <pc:sldChg chg="add">
        <pc:chgData name="Tim Warner" userId="1d9b2d89684621c1" providerId="LiveId" clId="{9F73F57A-0633-4802-ACB2-FC1E0620B117}" dt="2021-08-04T14:58:27.497" v="2"/>
        <pc:sldMkLst>
          <pc:docMk/>
          <pc:sldMk cId="2915157536" sldId="2134805694"/>
        </pc:sldMkLst>
      </pc:sldChg>
      <pc:sldChg chg="add">
        <pc:chgData name="Tim Warner" userId="1d9b2d89684621c1" providerId="LiveId" clId="{9F73F57A-0633-4802-ACB2-FC1E0620B117}" dt="2021-08-04T14:58:27.497" v="2"/>
        <pc:sldMkLst>
          <pc:docMk/>
          <pc:sldMk cId="599156606" sldId="2134805695"/>
        </pc:sldMkLst>
      </pc:sldChg>
      <pc:sldChg chg="add">
        <pc:chgData name="Tim Warner" userId="1d9b2d89684621c1" providerId="LiveId" clId="{9F73F57A-0633-4802-ACB2-FC1E0620B117}" dt="2021-08-04T14:58:27.497" v="2"/>
        <pc:sldMkLst>
          <pc:docMk/>
          <pc:sldMk cId="727102944" sldId="2134805696"/>
        </pc:sldMkLst>
      </pc:sldChg>
      <pc:sldChg chg="add">
        <pc:chgData name="Tim Warner" userId="1d9b2d89684621c1" providerId="LiveId" clId="{9F73F57A-0633-4802-ACB2-FC1E0620B117}" dt="2021-08-04T14:58:27.497" v="2"/>
        <pc:sldMkLst>
          <pc:docMk/>
          <pc:sldMk cId="490990664" sldId="2134805697"/>
        </pc:sldMkLst>
      </pc:sldChg>
      <pc:sldChg chg="add">
        <pc:chgData name="Tim Warner" userId="1d9b2d89684621c1" providerId="LiveId" clId="{9F73F57A-0633-4802-ACB2-FC1E0620B117}" dt="2021-08-04T14:58:27.497" v="2"/>
        <pc:sldMkLst>
          <pc:docMk/>
          <pc:sldMk cId="793778641" sldId="2134805698"/>
        </pc:sldMkLst>
      </pc:sldChg>
      <pc:sldChg chg="add">
        <pc:chgData name="Tim Warner" userId="1d9b2d89684621c1" providerId="LiveId" clId="{9F73F57A-0633-4802-ACB2-FC1E0620B117}" dt="2021-08-04T14:58:27.497" v="2"/>
        <pc:sldMkLst>
          <pc:docMk/>
          <pc:sldMk cId="818302466" sldId="2134805699"/>
        </pc:sldMkLst>
      </pc:sldChg>
      <pc:sldChg chg="add">
        <pc:chgData name="Tim Warner" userId="1d9b2d89684621c1" providerId="LiveId" clId="{9F73F57A-0633-4802-ACB2-FC1E0620B117}" dt="2021-08-04T14:58:27.497" v="2"/>
        <pc:sldMkLst>
          <pc:docMk/>
          <pc:sldMk cId="4014624722" sldId="2134805700"/>
        </pc:sldMkLst>
      </pc:sldChg>
      <pc:sldChg chg="add">
        <pc:chgData name="Tim Warner" userId="1d9b2d89684621c1" providerId="LiveId" clId="{9F73F57A-0633-4802-ACB2-FC1E0620B117}" dt="2021-08-04T14:58:27.497" v="2"/>
        <pc:sldMkLst>
          <pc:docMk/>
          <pc:sldMk cId="645466285" sldId="2134805701"/>
        </pc:sldMkLst>
      </pc:sldChg>
      <pc:sldChg chg="add">
        <pc:chgData name="Tim Warner" userId="1d9b2d89684621c1" providerId="LiveId" clId="{9F73F57A-0633-4802-ACB2-FC1E0620B117}" dt="2021-08-04T14:58:27.497" v="2"/>
        <pc:sldMkLst>
          <pc:docMk/>
          <pc:sldMk cId="2260341035" sldId="2134805702"/>
        </pc:sldMkLst>
      </pc:sldChg>
      <pc:sldChg chg="add">
        <pc:chgData name="Tim Warner" userId="1d9b2d89684621c1" providerId="LiveId" clId="{9F73F57A-0633-4802-ACB2-FC1E0620B117}" dt="2021-08-04T14:58:27.497" v="2"/>
        <pc:sldMkLst>
          <pc:docMk/>
          <pc:sldMk cId="1028256811" sldId="2134805703"/>
        </pc:sldMkLst>
      </pc:sldChg>
      <pc:sldChg chg="add">
        <pc:chgData name="Tim Warner" userId="1d9b2d89684621c1" providerId="LiveId" clId="{9F73F57A-0633-4802-ACB2-FC1E0620B117}" dt="2021-08-04T14:58:27.497" v="2"/>
        <pc:sldMkLst>
          <pc:docMk/>
          <pc:sldMk cId="3345605633" sldId="2134805704"/>
        </pc:sldMkLst>
      </pc:sldChg>
      <pc:sldChg chg="add">
        <pc:chgData name="Tim Warner" userId="1d9b2d89684621c1" providerId="LiveId" clId="{9F73F57A-0633-4802-ACB2-FC1E0620B117}" dt="2021-08-04T14:58:27.497" v="2"/>
        <pc:sldMkLst>
          <pc:docMk/>
          <pc:sldMk cId="831880222" sldId="2134805705"/>
        </pc:sldMkLst>
      </pc:sldChg>
      <pc:sldChg chg="add">
        <pc:chgData name="Tim Warner" userId="1d9b2d89684621c1" providerId="LiveId" clId="{9F73F57A-0633-4802-ACB2-FC1E0620B117}" dt="2021-08-04T14:58:27.497" v="2"/>
        <pc:sldMkLst>
          <pc:docMk/>
          <pc:sldMk cId="3834346246" sldId="2134805706"/>
        </pc:sldMkLst>
      </pc:sldChg>
      <pc:sldChg chg="add">
        <pc:chgData name="Tim Warner" userId="1d9b2d89684621c1" providerId="LiveId" clId="{9F73F57A-0633-4802-ACB2-FC1E0620B117}" dt="2021-08-04T14:58:27.497" v="2"/>
        <pc:sldMkLst>
          <pc:docMk/>
          <pc:sldMk cId="429852395" sldId="213480570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Mon, 11/29/2021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This provides a holistic view of encryption within Azure, not just focused on database encryption. Understanding the difference between encryption at rest v encryption in transit is a good example of providing end to end security of data. Not just in the storage, but also in the transmission of data too.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It is worth exploring Azure Key Vault here with the students: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https://docs.microsoft.com/en-us/azure/key-vault/key-vault-overview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578361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It is important to make the distinction between reference data and streaming data and the impact this can have on real time analytics.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2936655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There are several services available for real-time analytics and streaming processing on Azure. Regardless of the technology used, they all work with three distinct components: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Producers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Processors</a:t>
            </a:r>
          </a:p>
          <a:p>
            <a:pPr marL="171450" marR="0" indent="-171450" algn="l" defTabSz="761787" rtl="0" eaLnBrk="1" fontAlgn="auto" latinLnBrk="0" hangingPunct="1">
              <a:lnSpc>
                <a:spcPct val="100000"/>
              </a:lnSpc>
              <a:spcBef>
                <a:spcPts val="0"/>
              </a:spcBef>
              <a:spcAft>
                <a:spcPts val="0"/>
              </a:spcAft>
              <a:buClrTx/>
              <a:buSzTx/>
              <a:buFontTx/>
              <a:buChar char="-"/>
              <a:tabLst/>
              <a:defRPr/>
            </a:pPr>
            <a:r>
              <a:rPr lang="en-GB" sz="800" b="0" i="0" u="none" strike="noStrike" kern="1200" dirty="0">
                <a:solidFill>
                  <a:schemeClr val="tx1"/>
                </a:solidFill>
                <a:effectLst/>
                <a:latin typeface="Segoe UI Light" pitchFamily="34" charset="0"/>
                <a:ea typeface="+mn-ea"/>
                <a:cs typeface="+mn-cs"/>
              </a:rPr>
              <a:t>Event Consumers</a:t>
            </a:r>
          </a:p>
          <a:p>
            <a:pPr marL="171450" marR="0" indent="-171450" algn="l" defTabSz="761787" rtl="0" eaLnBrk="1" fontAlgn="auto" latinLnBrk="0" hangingPunct="1">
              <a:lnSpc>
                <a:spcPct val="100000"/>
              </a:lnSpc>
              <a:spcBef>
                <a:spcPts val="0"/>
              </a:spcBef>
              <a:spcAft>
                <a:spcPts val="0"/>
              </a:spcAft>
              <a:buClrTx/>
              <a:buSzTx/>
              <a:buFontTx/>
              <a:buChar char="-"/>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GB" sz="800" b="0" i="0" u="none" strike="noStrike" kern="1200" dirty="0">
                <a:solidFill>
                  <a:schemeClr val="tx1"/>
                </a:solidFill>
                <a:effectLst/>
                <a:latin typeface="Segoe UI Light" pitchFamily="34" charset="0"/>
                <a:ea typeface="+mn-ea"/>
                <a:cs typeface="+mn-cs"/>
              </a:rPr>
              <a:t>The two main </a:t>
            </a:r>
            <a:r>
              <a:rPr lang="en-GB" sz="700" b="0" i="0" u="none" strike="noStrike" kern="1200" dirty="0">
                <a:solidFill>
                  <a:schemeClr val="tx1"/>
                </a:solidFill>
                <a:effectLst/>
                <a:latin typeface="Segoe UI Light" pitchFamily="34" charset="0"/>
                <a:ea typeface="+mn-ea"/>
                <a:cs typeface="+mn-cs"/>
              </a:rPr>
              <a:t>real-time analytics and streaming processing technologies on Azure are Stream Analytics, and Kafka. The following documentation gives a great differentiation between the two:</a:t>
            </a:r>
          </a:p>
          <a:p>
            <a:pPr marL="0" marR="0" indent="0" algn="l" defTabSz="761787" rtl="0" eaLnBrk="1" fontAlgn="auto" latinLnBrk="0" hangingPunct="1">
              <a:lnSpc>
                <a:spcPct val="100000"/>
              </a:lnSpc>
              <a:spcBef>
                <a:spcPts val="0"/>
              </a:spcBef>
              <a:spcAft>
                <a:spcPts val="0"/>
              </a:spcAft>
              <a:buClrTx/>
              <a:buSzTx/>
              <a:buFontTx/>
              <a:buNone/>
              <a:tabLst/>
              <a:defRPr/>
            </a:pPr>
            <a:endParaRPr lang="en-GB" sz="7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US" sz="600" b="0" dirty="0"/>
              <a:t>https://docs.microsoft.com/en-us/azure/stream-analytics/streaming-technologies</a:t>
            </a:r>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6876303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Explore the range of sources that can be used to produce data, and see if any students make use of this. It is also important to look at the difference between the various ingestion technologies. This course does not focus on IoT Hubs as there is a separate course being release on IoT in 2020, instead the focus will be on Event Hubs.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When going through the Analytical engine, focus on the Stream Analytics Query language. Tell the students if they are familiar with Transact-SQL then they will feel comfortable with the language, and they will explore an example in the lab.</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6093058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Instructor notes</a:t>
            </a:r>
          </a:p>
          <a:p>
            <a:endParaRPr lang="en-US" sz="500" b="0" i="0" u="none" strike="noStrike" dirty="0">
              <a:effectLst/>
              <a:latin typeface="Arial" panose="020B0604020202020204" pitchFamily="34" charset="0"/>
            </a:endParaRPr>
          </a:p>
          <a:p>
            <a:r>
              <a:rPr lang="en-US" sz="500" b="0" i="0" u="none" strike="noStrike" dirty="0">
                <a:effectLst/>
                <a:latin typeface="Arial" panose="020B0604020202020204" pitchFamily="34" charset="0"/>
              </a:rPr>
              <a:t>This slide outlines the steps required to create an Event Hub Namespace, and an Event Hub. It is recommended that you log into the Azure portal and demonstrate the creation of this.</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73</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4523577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Azure Stream Analytics provides </a:t>
            </a:r>
            <a:r>
              <a:rPr lang="en-US" baseline="0" dirty="0"/>
              <a:t>event processing of stream data as a service.  Somewhat narrower in scope than Storm on HDInsight, Azure Stream Analytics provides a simple and very cost-effective way to process events.  For instance, analyze streams of data for time-sequence relationships, all with a SQL-like query.  Output data to Power BI to provide near-real-time reporting.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B1AD7A-8DF3-4DCE-960D-1DF5B9856A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3406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dirty="0"/>
              <a:t>Instructor notes</a:t>
            </a:r>
          </a:p>
          <a:p>
            <a:endParaRPr lang="en-US" sz="700" b="0" i="0" u="none" strike="noStrike" dirty="0">
              <a:effectLst/>
              <a:latin typeface="Arial" panose="020B0604020202020204" pitchFamily="34" charset="0"/>
            </a:endParaRPr>
          </a:p>
          <a:p>
            <a:r>
              <a:rPr lang="en-US" sz="700" b="0" i="0" u="none" strike="noStrike" dirty="0">
                <a:effectLst/>
                <a:latin typeface="Arial" panose="020B0604020202020204" pitchFamily="34" charset="0"/>
              </a:rPr>
              <a:t>You can either use this screenshot to go through the steps required to start an Azure Stream Analytics Job, alternatively, log into the Azure portal to see the latest GUI version.</a:t>
            </a:r>
            <a:endParaRPr lang="en-US" sz="500" b="0" i="0" u="none" strike="noStrike" dirty="0">
              <a:effectLst/>
              <a:latin typeface="Arial" panose="020B0604020202020204" pitchFamily="34" charset="0"/>
            </a:endParaRPr>
          </a:p>
          <a:p>
            <a:endParaRPr lang="en-US" sz="6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2982794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Read more about the ADF Components and dependency between them here:</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https://docs.microsoft.com/en-gb/azure/data-factory/data-factory-introduction#relationship-between-data-factory-entities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a:p>
          <a:p>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440366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US"/>
          </a:p>
          <a:p>
            <a:r>
              <a:rPr lang="en-US"/>
              <a:t>This is a build slide that enables you to talk in depth about each object. Below is a summary of the clicks, to indicate what you can talk about at each click:</a:t>
            </a:r>
          </a:p>
          <a:p>
            <a:endParaRPr lang="en-US"/>
          </a:p>
          <a:p>
            <a:r>
              <a:rPr lang="en-US"/>
              <a:t>Click 1 – Enable you to speak about Linked Services:</a:t>
            </a:r>
          </a:p>
          <a:p>
            <a:r>
              <a:rPr lang="en-US"/>
              <a:t>   Click 2 – Use Data Lake Store as a storage resource example</a:t>
            </a:r>
          </a:p>
          <a:p>
            <a:r>
              <a:rPr lang="en-US"/>
              <a:t>   Click 3 – Use Databricks as a compute resource example</a:t>
            </a:r>
          </a:p>
          <a:p>
            <a:endParaRPr lang="en-US"/>
          </a:p>
          <a:p>
            <a:r>
              <a:rPr lang="en-US"/>
              <a:t>Click 4 – Enables you to talk about the Dataset object</a:t>
            </a:r>
          </a:p>
          <a:p>
            <a:endParaRPr lang="en-US"/>
          </a:p>
          <a:p>
            <a:r>
              <a:rPr lang="en-US"/>
              <a:t>Click 5 – this is a graphic to show a flow of data</a:t>
            </a:r>
          </a:p>
          <a:p>
            <a:endParaRPr lang="en-US"/>
          </a:p>
          <a:p>
            <a:r>
              <a:rPr lang="en-US"/>
              <a:t>Click 6 – Bring up the word activity</a:t>
            </a:r>
          </a:p>
          <a:p>
            <a:endParaRPr lang="en-US"/>
          </a:p>
          <a:p>
            <a:r>
              <a:rPr lang="en-US"/>
              <a:t>Click 7 – shows a rotating cog to reflect a single activity</a:t>
            </a:r>
          </a:p>
          <a:p>
            <a:endParaRPr lang="en-US"/>
          </a:p>
          <a:p>
            <a:r>
              <a:rPr lang="en-US"/>
              <a:t>Click 8 – removes the word activity</a:t>
            </a:r>
          </a:p>
          <a:p>
            <a:endParaRPr lang="en-US"/>
          </a:p>
          <a:p>
            <a:r>
              <a:rPr lang="en-US"/>
              <a:t>Click 9 - shows multiple rotating cogs to reflect multiple activities</a:t>
            </a:r>
          </a:p>
          <a:p>
            <a:endParaRPr lang="en-US"/>
          </a:p>
          <a:p>
            <a:r>
              <a:rPr lang="en-US"/>
              <a:t>Click 10 – Shows a funnel with the word pipeline to show that activities are grouped into a pipeline.</a:t>
            </a:r>
          </a:p>
          <a:p>
            <a:endParaRPr lang="en-US"/>
          </a:p>
          <a:p>
            <a:r>
              <a:rPr lang="en-US"/>
              <a:t>Click 11 – The word trigger appears with a circular arrow</a:t>
            </a:r>
          </a:p>
          <a:p>
            <a:endParaRPr lang="en-US"/>
          </a:p>
          <a:p>
            <a:r>
              <a:rPr lang="en-US"/>
              <a:t>Click 12 – The circular arrow rotates to indicate that a pipeline is triggered to execute</a:t>
            </a:r>
          </a:p>
          <a:p>
            <a:endParaRPr lang="en-US"/>
          </a:p>
          <a:p>
            <a:r>
              <a:rPr lang="en-US"/>
              <a:t>Click 13 -  nothing happens</a:t>
            </a:r>
          </a:p>
          <a:p>
            <a:endParaRPr lang="en-US"/>
          </a:p>
          <a:p>
            <a:r>
              <a:rPr lang="en-US"/>
              <a:t>Click 14 – a number 1 appears out of the data and flows through the pipeline into the data set to reflect data being transformed by the activities in a pipeline</a:t>
            </a:r>
          </a:p>
          <a:p>
            <a:endParaRPr lang="en-US"/>
          </a:p>
          <a:p>
            <a:r>
              <a:rPr lang="en-US"/>
              <a:t>Click 15 -  The word Parameters with an @ symbol appears</a:t>
            </a:r>
          </a:p>
          <a:p>
            <a:endParaRPr lang="en-US"/>
          </a:p>
          <a:p>
            <a:r>
              <a:rPr lang="en-US"/>
              <a:t>Click 16 – The word Integration runtime appears with an IR icon</a:t>
            </a:r>
          </a:p>
          <a:p>
            <a:endParaRPr lang="en-US"/>
          </a:p>
          <a:p>
            <a:r>
              <a:rPr lang="en-US"/>
              <a:t>Click 17 - The word Control Flow appears with the CF icon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3008827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633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2432484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2315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46336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27415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584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6</a:t>
            </a:fld>
            <a:endParaRPr lang="en-US"/>
          </a:p>
        </p:txBody>
      </p:sp>
    </p:spTree>
    <p:extLst>
      <p:ext uri="{BB962C8B-B14F-4D97-AF65-F5344CB8AC3E}">
        <p14:creationId xmlns:p14="http://schemas.microsoft.com/office/powerpoint/2010/main" val="2920973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13</a:t>
            </a:fld>
            <a:endParaRPr lang="en-US"/>
          </a:p>
        </p:txBody>
      </p:sp>
    </p:spTree>
    <p:extLst>
      <p:ext uri="{BB962C8B-B14F-4D97-AF65-F5344CB8AC3E}">
        <p14:creationId xmlns:p14="http://schemas.microsoft.com/office/powerpoint/2010/main" val="2699579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18</a:t>
            </a:fld>
            <a:endParaRPr lang="en-US"/>
          </a:p>
        </p:txBody>
      </p:sp>
    </p:spTree>
    <p:extLst>
      <p:ext uri="{BB962C8B-B14F-4D97-AF65-F5344CB8AC3E}">
        <p14:creationId xmlns:p14="http://schemas.microsoft.com/office/powerpoint/2010/main" val="1752500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endParaRPr lang="en-GB" sz="800"/>
          </a:p>
          <a:p>
            <a:r>
              <a:rPr lang="en-GB" sz="800"/>
              <a:t>Inform the students that for in-depth understanding of network security, an understanding of IP addresses, protocol and the technologies would be required to manage this. It would difficult to learn all of this, as well as the Data Engineering responsibilities that the students have. </a:t>
            </a:r>
          </a:p>
          <a:p>
            <a:endParaRPr lang="en-GB" sz="800"/>
          </a:p>
          <a:p>
            <a:r>
              <a:rPr lang="en-GB" sz="800"/>
              <a:t>You should be familiar of firewall configurations of data services, but you should work with a Security Administrator when it comes to considering DDOS and Network Security group management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666341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GB"/>
          </a:p>
          <a:p>
            <a:r>
              <a:rPr lang="en-GB"/>
              <a:t>Many of your students will likely be aware of authentication and authorization. If not, make sure that they are familiar with the basic concepts. Be aware, that they may consider this in the context of user accounts, therefore its important to point out that this can occur through other methods as well such as Shared Access Key for storage accounts. </a:t>
            </a:r>
          </a:p>
          <a:p>
            <a:endParaRPr lang="en-GB"/>
          </a:p>
          <a:p>
            <a:r>
              <a:rPr lang="en-GB"/>
              <a:t>From a user and service account perspective, go into the benefits of Azure Active Directory, and how it can be used to manage devices and apps too.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1095723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This provides a holistic view of encryption within Azure, not just focused on database encryption. Understanding the difference between encryption at rest v encryption in transit is a good example of providing end to end security of data. Not just in the storage, but also in the transmission of data too.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It is worth exploring Azure Key Vault here with the students: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https://docs.microsoft.com/en-us/azure/key-vault/key-vault-overview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13449642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2417862"/>
            <a:ext cx="1843040" cy="307777"/>
          </a:xfrm>
          <a:prstGeom prst="rect">
            <a:avLst/>
          </a:prstGeom>
        </p:spPr>
        <p:txBody>
          <a:bodyPr wrap="square" lIns="0" tIns="0" rIns="0" bIns="0" anchor="ctr">
            <a:spAutoFit/>
          </a:bodyPr>
          <a:lstStyle>
            <a:lvl1pPr>
              <a:lnSpc>
                <a:spcPts val="2353"/>
              </a:lnSpc>
              <a:defRPr sz="2059" strike="noStrike">
                <a:solidFill>
                  <a:schemeClr val="bg1"/>
                </a:solidFill>
              </a:defRPr>
            </a:lvl1pPr>
          </a:lstStyle>
          <a:p>
            <a:r>
              <a:rPr lang="en-US" dirty="0"/>
              <a:t>Title</a:t>
            </a:r>
          </a:p>
        </p:txBody>
      </p:sp>
    </p:spTree>
    <p:extLst>
      <p:ext uri="{BB962C8B-B14F-4D97-AF65-F5344CB8AC3E}">
        <p14:creationId xmlns:p14="http://schemas.microsoft.com/office/powerpoint/2010/main" val="42135114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3983" y="465321"/>
            <a:ext cx="8507865" cy="307777"/>
          </a:xfrm>
          <a:prstGeom prst="rect">
            <a:avLst/>
          </a:prstGeom>
        </p:spPr>
        <p:txBody>
          <a:bodyPr wrap="square" lIns="0" tIns="0" rIns="0" bIns="0">
            <a:spAutoFit/>
          </a:bodyPr>
          <a:lstStyle>
            <a:lvl1pPr>
              <a:lnSpc>
                <a:spcPts val="2353"/>
              </a:lnSpc>
              <a:defRPr sz="2059" strike="noStrike">
                <a:solidFill>
                  <a:srgbClr val="000000"/>
                </a:solidFill>
              </a:defRPr>
            </a:lvl1pPr>
          </a:lstStyle>
          <a:p>
            <a:r>
              <a:rPr lang="en-US" dirty="0"/>
              <a:t>Title</a:t>
            </a:r>
          </a:p>
        </p:txBody>
      </p:sp>
    </p:spTree>
    <p:extLst>
      <p:ext uri="{BB962C8B-B14F-4D97-AF65-F5344CB8AC3E}">
        <p14:creationId xmlns:p14="http://schemas.microsoft.com/office/powerpoint/2010/main" val="2885550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Mon, 11/29/2021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3"/>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59" r:id="rId9"/>
    <p:sldLayoutId id="2147483660" r:id="rId10"/>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emf"/></Relationships>
</file>

<file path=ppt/slides/_rels/slide22.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s>
</file>

<file path=ppt/slides/_rels/slide24.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emf"/><Relationship Id="rId3" Type="http://schemas.openxmlformats.org/officeDocument/2006/relationships/image" Target="../media/image44.svg"/><Relationship Id="rId7" Type="http://schemas.openxmlformats.org/officeDocument/2006/relationships/image" Target="../media/image48.svg"/><Relationship Id="rId12" Type="http://schemas.openxmlformats.org/officeDocument/2006/relationships/image" Target="../media/image53.emf"/><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svg"/><Relationship Id="rId10" Type="http://schemas.openxmlformats.org/officeDocument/2006/relationships/image" Target="../media/image51.emf"/><Relationship Id="rId4" Type="http://schemas.openxmlformats.org/officeDocument/2006/relationships/image" Target="../media/image45.png"/><Relationship Id="rId9" Type="http://schemas.openxmlformats.org/officeDocument/2006/relationships/image" Target="../media/image50.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6.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5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8" Type="http://schemas.openxmlformats.org/officeDocument/2006/relationships/image" Target="../media/image95.emf"/><Relationship Id="rId3" Type="http://schemas.openxmlformats.org/officeDocument/2006/relationships/image" Target="../media/image90.emf"/><Relationship Id="rId7" Type="http://schemas.openxmlformats.org/officeDocument/2006/relationships/image" Target="../media/image94.emf"/><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93.emf"/><Relationship Id="rId5" Type="http://schemas.openxmlformats.org/officeDocument/2006/relationships/image" Target="../media/image92.emf"/><Relationship Id="rId10" Type="http://schemas.openxmlformats.org/officeDocument/2006/relationships/image" Target="../media/image97.emf"/><Relationship Id="rId4" Type="http://schemas.openxmlformats.org/officeDocument/2006/relationships/image" Target="../media/image91.emf"/><Relationship Id="rId9" Type="http://schemas.openxmlformats.org/officeDocument/2006/relationships/image" Target="../media/image96.emf"/></Relationships>
</file>

<file path=ppt/slides/_rels/slide7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8" Type="http://schemas.openxmlformats.org/officeDocument/2006/relationships/image" Target="../media/image104.emf"/><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02.svg"/><Relationship Id="rId5" Type="http://schemas.openxmlformats.org/officeDocument/2006/relationships/image" Target="../media/image101.png"/><Relationship Id="rId10" Type="http://schemas.openxmlformats.org/officeDocument/2006/relationships/image" Target="../media/image106.svg"/><Relationship Id="rId4" Type="http://schemas.openxmlformats.org/officeDocument/2006/relationships/image" Target="../media/image100.png"/><Relationship Id="rId9" Type="http://schemas.openxmlformats.org/officeDocument/2006/relationships/image" Target="../media/image105.png"/></Relationships>
</file>

<file path=ppt/slides/_rels/slide7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20.jpeg"/><Relationship Id="rId7" Type="http://schemas.openxmlformats.org/officeDocument/2006/relationships/image" Target="../media/image124.png"/><Relationship Id="rId2"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123.png"/><Relationship Id="rId5" Type="http://schemas.openxmlformats.org/officeDocument/2006/relationships/image" Target="../media/image122.jpeg"/><Relationship Id="rId4" Type="http://schemas.openxmlformats.org/officeDocument/2006/relationships/image" Target="../media/image121.jpe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28417" y="7145"/>
            <a:ext cx="5458433" cy="900905"/>
          </a:xfrm>
        </p:spPr>
        <p:txBody>
          <a:bodyPr/>
          <a:lstStyle/>
          <a:p>
            <a:r>
              <a:rPr lang="en-US" sz="2800" dirty="0">
                <a:solidFill>
                  <a:schemeClr val="bg1"/>
                </a:solidFill>
              </a:rPr>
              <a:t>Exam DP-203: Data Engineering on Microsoft Azure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1026" name="Picture 2" descr="Microsoft Certified: Azure Data Engineer Associate">
            <a:extLst>
              <a:ext uri="{FF2B5EF4-FFF2-40B4-BE49-F238E27FC236}">
                <a16:creationId xmlns:a16="http://schemas.microsoft.com/office/drawing/2014/main" id="{0A42D367-1DA7-4D83-B835-728859C085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5850" y="1206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Mobile Browser: learning.oreilly.com</a:t>
            </a:r>
          </a:p>
        </p:txBody>
      </p:sp>
      <p:pic>
        <p:nvPicPr>
          <p:cNvPr id="5" name="Picture 4" descr="Graphical user interface, application&#10;&#10;Description automatically generated">
            <a:extLst>
              <a:ext uri="{FF2B5EF4-FFF2-40B4-BE49-F238E27FC236}">
                <a16:creationId xmlns:a16="http://schemas.microsoft.com/office/drawing/2014/main" id="{827554A8-F92C-F14A-8C83-9F8E5E8E7744}"/>
              </a:ext>
            </a:extLst>
          </p:cNvPr>
          <p:cNvPicPr>
            <a:picLocks noChangeAspect="1"/>
          </p:cNvPicPr>
          <p:nvPr/>
        </p:nvPicPr>
        <p:blipFill>
          <a:blip r:embed="rId2"/>
          <a:stretch>
            <a:fillRect/>
          </a:stretch>
        </p:blipFill>
        <p:spPr>
          <a:xfrm>
            <a:off x="1790311" y="559190"/>
            <a:ext cx="2007966" cy="4345741"/>
          </a:xfrm>
          <a:prstGeom prst="rect">
            <a:avLst/>
          </a:prstGeom>
          <a:ln w="25400">
            <a:solidFill>
              <a:schemeClr val="tx1"/>
            </a:solidFill>
          </a:ln>
        </p:spPr>
      </p:pic>
      <p:pic>
        <p:nvPicPr>
          <p:cNvPr id="7" name="Picture 6" descr="Graphical user interface, application&#10;&#10;Description automatically generated">
            <a:extLst>
              <a:ext uri="{FF2B5EF4-FFF2-40B4-BE49-F238E27FC236}">
                <a16:creationId xmlns:a16="http://schemas.microsoft.com/office/drawing/2014/main" id="{021EF08F-9341-6342-AF6B-776AFF8862FD}"/>
              </a:ext>
            </a:extLst>
          </p:cNvPr>
          <p:cNvPicPr>
            <a:picLocks noChangeAspect="1"/>
          </p:cNvPicPr>
          <p:nvPr/>
        </p:nvPicPr>
        <p:blipFill>
          <a:blip r:embed="rId3"/>
          <a:stretch>
            <a:fillRect/>
          </a:stretch>
        </p:blipFill>
        <p:spPr>
          <a:xfrm>
            <a:off x="5128108" y="559190"/>
            <a:ext cx="2007966" cy="4345741"/>
          </a:xfrm>
          <a:prstGeom prst="rect">
            <a:avLst/>
          </a:prstGeom>
          <a:ln w="25400">
            <a:solidFill>
              <a:schemeClr val="tx1"/>
            </a:solidFill>
          </a:ln>
        </p:spPr>
      </p:pic>
    </p:spTree>
    <p:extLst>
      <p:ext uri="{BB962C8B-B14F-4D97-AF65-F5344CB8AC3E}">
        <p14:creationId xmlns:p14="http://schemas.microsoft.com/office/powerpoint/2010/main" val="70232912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48671149-ABBC-497C-B0B6-36C7709D7CD9}"/>
              </a:ext>
            </a:extLst>
          </p:cNvPr>
          <p:cNvPicPr>
            <a:picLocks noChangeAspect="1"/>
          </p:cNvPicPr>
          <p:nvPr/>
        </p:nvPicPr>
        <p:blipFill>
          <a:blip r:embed="rId2"/>
          <a:stretch>
            <a:fillRect/>
          </a:stretch>
        </p:blipFill>
        <p:spPr>
          <a:xfrm>
            <a:off x="889425" y="1117762"/>
            <a:ext cx="7053491" cy="2679538"/>
          </a:xfrm>
          <a:prstGeom prst="rect">
            <a:avLst/>
          </a:prstGeom>
        </p:spPr>
      </p:pic>
    </p:spTree>
    <p:extLst>
      <p:ext uri="{BB962C8B-B14F-4D97-AF65-F5344CB8AC3E}">
        <p14:creationId xmlns:p14="http://schemas.microsoft.com/office/powerpoint/2010/main" val="1874213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82D286F8-330A-441F-B885-D009A4646F4B}"/>
              </a:ext>
            </a:extLst>
          </p:cNvPr>
          <p:cNvPicPr>
            <a:picLocks noChangeAspect="1"/>
          </p:cNvPicPr>
          <p:nvPr/>
        </p:nvPicPr>
        <p:blipFill>
          <a:blip r:embed="rId2"/>
          <a:stretch>
            <a:fillRect/>
          </a:stretch>
        </p:blipFill>
        <p:spPr>
          <a:xfrm>
            <a:off x="2265362" y="730250"/>
            <a:ext cx="5222597" cy="4137570"/>
          </a:xfrm>
          <a:prstGeom prst="rect">
            <a:avLst/>
          </a:prstGeom>
        </p:spPr>
      </p:pic>
    </p:spTree>
    <p:extLst>
      <p:ext uri="{BB962C8B-B14F-4D97-AF65-F5344CB8AC3E}">
        <p14:creationId xmlns:p14="http://schemas.microsoft.com/office/powerpoint/2010/main" val="9484067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A291BF9B-7299-4C41-A26F-50B46564054C}"/>
              </a:ext>
            </a:extLst>
          </p:cNvPr>
          <p:cNvPicPr>
            <a:picLocks noChangeAspect="1"/>
          </p:cNvPicPr>
          <p:nvPr/>
        </p:nvPicPr>
        <p:blipFill>
          <a:blip r:embed="rId2"/>
          <a:stretch>
            <a:fillRect/>
          </a:stretch>
        </p:blipFill>
        <p:spPr>
          <a:xfrm>
            <a:off x="1338666" y="847940"/>
            <a:ext cx="6466667" cy="3447619"/>
          </a:xfrm>
          <a:prstGeom prst="rect">
            <a:avLst/>
          </a:prstGeom>
        </p:spPr>
      </p:pic>
    </p:spTree>
    <p:extLst>
      <p:ext uri="{BB962C8B-B14F-4D97-AF65-F5344CB8AC3E}">
        <p14:creationId xmlns:p14="http://schemas.microsoft.com/office/powerpoint/2010/main" val="14210011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A1C607B-035F-4474-87AA-D47CA5E9D0D2}"/>
              </a:ext>
            </a:extLst>
          </p:cNvPr>
          <p:cNvPicPr>
            <a:picLocks noChangeAspect="1"/>
          </p:cNvPicPr>
          <p:nvPr/>
        </p:nvPicPr>
        <p:blipFill>
          <a:blip r:embed="rId2"/>
          <a:stretch>
            <a:fillRect/>
          </a:stretch>
        </p:blipFill>
        <p:spPr>
          <a:xfrm>
            <a:off x="1847850" y="826102"/>
            <a:ext cx="6038435" cy="3869457"/>
          </a:xfrm>
          <a:prstGeom prst="rect">
            <a:avLst/>
          </a:prstGeom>
        </p:spPr>
      </p:pic>
    </p:spTree>
    <p:extLst>
      <p:ext uri="{BB962C8B-B14F-4D97-AF65-F5344CB8AC3E}">
        <p14:creationId xmlns:p14="http://schemas.microsoft.com/office/powerpoint/2010/main" val="73888357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14A37BD5-01F0-4531-A720-E7F63B415E13}"/>
              </a:ext>
            </a:extLst>
          </p:cNvPr>
          <p:cNvPicPr>
            <a:picLocks noChangeAspect="1"/>
          </p:cNvPicPr>
          <p:nvPr/>
        </p:nvPicPr>
        <p:blipFill>
          <a:blip r:embed="rId2"/>
          <a:stretch>
            <a:fillRect/>
          </a:stretch>
        </p:blipFill>
        <p:spPr>
          <a:xfrm>
            <a:off x="1338666" y="1195559"/>
            <a:ext cx="6466667" cy="2752381"/>
          </a:xfrm>
          <a:prstGeom prst="rect">
            <a:avLst/>
          </a:prstGeom>
        </p:spPr>
      </p:pic>
    </p:spTree>
    <p:extLst>
      <p:ext uri="{BB962C8B-B14F-4D97-AF65-F5344CB8AC3E}">
        <p14:creationId xmlns:p14="http://schemas.microsoft.com/office/powerpoint/2010/main" val="229970612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4DD4CCE2-0538-4E53-96EA-B451785BCB4B}"/>
              </a:ext>
            </a:extLst>
          </p:cNvPr>
          <p:cNvPicPr>
            <a:picLocks noChangeAspect="1"/>
          </p:cNvPicPr>
          <p:nvPr/>
        </p:nvPicPr>
        <p:blipFill>
          <a:blip r:embed="rId2"/>
          <a:stretch>
            <a:fillRect/>
          </a:stretch>
        </p:blipFill>
        <p:spPr>
          <a:xfrm>
            <a:off x="2336800" y="695612"/>
            <a:ext cx="4651802" cy="4447888"/>
          </a:xfrm>
          <a:prstGeom prst="rect">
            <a:avLst/>
          </a:prstGeom>
        </p:spPr>
      </p:pic>
    </p:spTree>
    <p:extLst>
      <p:ext uri="{BB962C8B-B14F-4D97-AF65-F5344CB8AC3E}">
        <p14:creationId xmlns:p14="http://schemas.microsoft.com/office/powerpoint/2010/main" val="42292628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CECE5DB-A8E5-45F6-BF18-F6E8F4128128}"/>
              </a:ext>
            </a:extLst>
          </p:cNvPr>
          <p:cNvPicPr>
            <a:picLocks noChangeAspect="1"/>
          </p:cNvPicPr>
          <p:nvPr/>
        </p:nvPicPr>
        <p:blipFill>
          <a:blip r:embed="rId2"/>
          <a:stretch>
            <a:fillRect/>
          </a:stretch>
        </p:blipFill>
        <p:spPr>
          <a:xfrm>
            <a:off x="1367238" y="1371750"/>
            <a:ext cx="6409524" cy="2400000"/>
          </a:xfrm>
          <a:prstGeom prst="rect">
            <a:avLst/>
          </a:prstGeom>
        </p:spPr>
      </p:pic>
    </p:spTree>
    <p:extLst>
      <p:ext uri="{BB962C8B-B14F-4D97-AF65-F5344CB8AC3E}">
        <p14:creationId xmlns:p14="http://schemas.microsoft.com/office/powerpoint/2010/main" val="338412872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AFDD8F9D-E41A-440F-A4EC-C494F43A6080}"/>
              </a:ext>
            </a:extLst>
          </p:cNvPr>
          <p:cNvPicPr>
            <a:picLocks noChangeAspect="1"/>
          </p:cNvPicPr>
          <p:nvPr/>
        </p:nvPicPr>
        <p:blipFill>
          <a:blip r:embed="rId2"/>
          <a:stretch>
            <a:fillRect/>
          </a:stretch>
        </p:blipFill>
        <p:spPr>
          <a:xfrm>
            <a:off x="1248190" y="752719"/>
            <a:ext cx="6647619" cy="3904762"/>
          </a:xfrm>
          <a:prstGeom prst="rect">
            <a:avLst/>
          </a:prstGeom>
        </p:spPr>
      </p:pic>
    </p:spTree>
    <p:extLst>
      <p:ext uri="{BB962C8B-B14F-4D97-AF65-F5344CB8AC3E}">
        <p14:creationId xmlns:p14="http://schemas.microsoft.com/office/powerpoint/2010/main" val="9279776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8572754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238445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O'Reilly Mobile App</a:t>
            </a:r>
          </a:p>
        </p:txBody>
      </p:sp>
      <p:pic>
        <p:nvPicPr>
          <p:cNvPr id="4" name="Picture 3" descr="A picture containing graphical user interface&#10;&#10;Description automatically generated">
            <a:extLst>
              <a:ext uri="{FF2B5EF4-FFF2-40B4-BE49-F238E27FC236}">
                <a16:creationId xmlns:a16="http://schemas.microsoft.com/office/drawing/2014/main" id="{315DC88E-7054-4252-AFD8-4AA02679E7C4}"/>
              </a:ext>
            </a:extLst>
          </p:cNvPr>
          <p:cNvPicPr>
            <a:picLocks noChangeAspect="1"/>
          </p:cNvPicPr>
          <p:nvPr/>
        </p:nvPicPr>
        <p:blipFill>
          <a:blip r:embed="rId2"/>
          <a:stretch>
            <a:fillRect/>
          </a:stretch>
        </p:blipFill>
        <p:spPr>
          <a:xfrm>
            <a:off x="5810790" y="631722"/>
            <a:ext cx="1890237" cy="4083169"/>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21634B22-A0C3-44CF-AAF2-82E811B1485D}"/>
              </a:ext>
            </a:extLst>
          </p:cNvPr>
          <p:cNvPicPr>
            <a:picLocks noChangeAspect="1"/>
          </p:cNvPicPr>
          <p:nvPr/>
        </p:nvPicPr>
        <p:blipFill>
          <a:blip r:embed="rId3"/>
          <a:stretch>
            <a:fillRect/>
          </a:stretch>
        </p:blipFill>
        <p:spPr>
          <a:xfrm>
            <a:off x="3611217" y="631722"/>
            <a:ext cx="1890237" cy="4083169"/>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628EA13E-A4E6-4C85-AEDB-54DAA302A8EB}"/>
              </a:ext>
            </a:extLst>
          </p:cNvPr>
          <p:cNvPicPr>
            <a:picLocks noChangeAspect="1"/>
          </p:cNvPicPr>
          <p:nvPr/>
        </p:nvPicPr>
        <p:blipFill>
          <a:blip r:embed="rId4"/>
          <a:stretch>
            <a:fillRect/>
          </a:stretch>
        </p:blipFill>
        <p:spPr>
          <a:xfrm>
            <a:off x="1411644" y="631722"/>
            <a:ext cx="1890237" cy="4083169"/>
          </a:xfrm>
          <a:prstGeom prst="rect">
            <a:avLst/>
          </a:prstGeom>
        </p:spPr>
      </p:pic>
    </p:spTree>
    <p:extLst>
      <p:ext uri="{BB962C8B-B14F-4D97-AF65-F5344CB8AC3E}">
        <p14:creationId xmlns:p14="http://schemas.microsoft.com/office/powerpoint/2010/main" val="90680602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5879885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9841964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9913434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693837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What is an Azure Data Engineer?</a:t>
            </a:r>
          </a:p>
        </p:txBody>
      </p:sp>
      <p:sp>
        <p:nvSpPr>
          <p:cNvPr id="3" name="Content Placeholder 2">
            <a:extLst>
              <a:ext uri="{FF2B5EF4-FFF2-40B4-BE49-F238E27FC236}">
                <a16:creationId xmlns:a16="http://schemas.microsoft.com/office/drawing/2014/main" id="{5B9479D8-C820-7847-B368-E92263D5B270}"/>
              </a:ext>
            </a:extLst>
          </p:cNvPr>
          <p:cNvSpPr>
            <a:spLocks noGrp="1"/>
          </p:cNvSpPr>
          <p:nvPr>
            <p:ph idx="1"/>
          </p:nvPr>
        </p:nvSpPr>
        <p:spPr/>
        <p:txBody>
          <a:bodyPr/>
          <a:lstStyle/>
          <a:p>
            <a:r>
              <a:rPr lang="en-US" dirty="0"/>
              <a:t>Design and implement the management, monitoring, security, and privacy of data using the full stack of data services</a:t>
            </a:r>
          </a:p>
          <a:p>
            <a:pPr lvl="1"/>
            <a:r>
              <a:rPr lang="en-US" dirty="0"/>
              <a:t>“Builds and tunes data pipelines”</a:t>
            </a:r>
          </a:p>
          <a:p>
            <a:pPr lvl="1"/>
            <a:r>
              <a:rPr lang="en-US" dirty="0"/>
              <a:t>“Implements, monitors, and optimizes data platforms”</a:t>
            </a:r>
          </a:p>
          <a:p>
            <a:pPr lvl="1"/>
            <a:r>
              <a:rPr lang="en-US" dirty="0"/>
              <a:t>“Has solid knowledge of SQL, Python, or Scala”</a:t>
            </a:r>
          </a:p>
          <a:p>
            <a:r>
              <a:rPr lang="en-US" dirty="0"/>
              <a:t>The Azure Data Scientist consumes the data the Engineer provides</a:t>
            </a:r>
          </a:p>
        </p:txBody>
      </p:sp>
    </p:spTree>
    <p:extLst>
      <p:ext uri="{BB962C8B-B14F-4D97-AF65-F5344CB8AC3E}">
        <p14:creationId xmlns:p14="http://schemas.microsoft.com/office/powerpoint/2010/main" val="2609386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Azure Data Engineer Associate</a:t>
            </a:r>
          </a:p>
        </p:txBody>
      </p:sp>
      <p:sp>
        <p:nvSpPr>
          <p:cNvPr id="5" name="Rectangle: Rounded Corners 4">
            <a:extLst>
              <a:ext uri="{FF2B5EF4-FFF2-40B4-BE49-F238E27FC236}">
                <a16:creationId xmlns:a16="http://schemas.microsoft.com/office/drawing/2014/main" id="{A7868B3B-AB36-45F4-A57F-858451EC8B5D}"/>
              </a:ext>
            </a:extLst>
          </p:cNvPr>
          <p:cNvSpPr/>
          <p:nvPr/>
        </p:nvSpPr>
        <p:spPr>
          <a:xfrm>
            <a:off x="1898587" y="3653747"/>
            <a:ext cx="5353050" cy="495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1-year validity period</a:t>
            </a:r>
          </a:p>
        </p:txBody>
      </p:sp>
      <p:grpSp>
        <p:nvGrpSpPr>
          <p:cNvPr id="17" name="Group 16">
            <a:extLst>
              <a:ext uri="{FF2B5EF4-FFF2-40B4-BE49-F238E27FC236}">
                <a16:creationId xmlns:a16="http://schemas.microsoft.com/office/drawing/2014/main" id="{8A0C34E3-DB77-479D-9185-E8851E884B8E}"/>
              </a:ext>
            </a:extLst>
          </p:cNvPr>
          <p:cNvGrpSpPr/>
          <p:nvPr/>
        </p:nvGrpSpPr>
        <p:grpSpPr>
          <a:xfrm>
            <a:off x="1614857" y="1704263"/>
            <a:ext cx="5914286" cy="1733333"/>
            <a:chOff x="1614857" y="1704263"/>
            <a:chExt cx="5914286" cy="1733333"/>
          </a:xfrm>
        </p:grpSpPr>
        <p:sp>
          <p:nvSpPr>
            <p:cNvPr id="7" name="TextBox 6">
              <a:extLst>
                <a:ext uri="{FF2B5EF4-FFF2-40B4-BE49-F238E27FC236}">
                  <a16:creationId xmlns:a16="http://schemas.microsoft.com/office/drawing/2014/main" id="{5379E817-DD64-4B50-8C6C-86FCA075BBF1}"/>
                </a:ext>
              </a:extLst>
            </p:cNvPr>
            <p:cNvSpPr txBox="1"/>
            <p:nvPr/>
          </p:nvSpPr>
          <p:spPr>
            <a:xfrm>
              <a:off x="3575050" y="1777389"/>
              <a:ext cx="1498600" cy="307777"/>
            </a:xfrm>
            <a:prstGeom prst="rect">
              <a:avLst/>
            </a:prstGeom>
            <a:noFill/>
          </p:spPr>
          <p:txBody>
            <a:bodyPr wrap="square" rtlCol="0">
              <a:spAutoFit/>
            </a:bodyPr>
            <a:lstStyle/>
            <a:p>
              <a:r>
                <a:rPr lang="en-US" sz="1400" b="1" dirty="0"/>
                <a:t>DP-203</a:t>
              </a:r>
            </a:p>
          </p:txBody>
        </p:sp>
        <p:sp>
          <p:nvSpPr>
            <p:cNvPr id="10" name="TextBox 9">
              <a:extLst>
                <a:ext uri="{FF2B5EF4-FFF2-40B4-BE49-F238E27FC236}">
                  <a16:creationId xmlns:a16="http://schemas.microsoft.com/office/drawing/2014/main" id="{7B9EED61-5EC7-424E-A0F7-013464B8C192}"/>
                </a:ext>
              </a:extLst>
            </p:cNvPr>
            <p:cNvSpPr txBox="1"/>
            <p:nvPr/>
          </p:nvSpPr>
          <p:spPr>
            <a:xfrm>
              <a:off x="3581400" y="1792869"/>
              <a:ext cx="1498600" cy="307777"/>
            </a:xfrm>
            <a:prstGeom prst="rect">
              <a:avLst/>
            </a:prstGeom>
            <a:noFill/>
          </p:spPr>
          <p:txBody>
            <a:bodyPr wrap="square" rtlCol="0">
              <a:spAutoFit/>
            </a:bodyPr>
            <a:lstStyle/>
            <a:p>
              <a:r>
                <a:rPr lang="en-US" sz="1400" b="1" dirty="0"/>
                <a:t>DP-203</a:t>
              </a:r>
            </a:p>
          </p:txBody>
        </p:sp>
        <p:sp>
          <p:nvSpPr>
            <p:cNvPr id="11" name="TextBox 10">
              <a:extLst>
                <a:ext uri="{FF2B5EF4-FFF2-40B4-BE49-F238E27FC236}">
                  <a16:creationId xmlns:a16="http://schemas.microsoft.com/office/drawing/2014/main" id="{79F7369F-EC68-41AA-B35F-D472ACF535E3}"/>
                </a:ext>
              </a:extLst>
            </p:cNvPr>
            <p:cNvSpPr txBox="1"/>
            <p:nvPr/>
          </p:nvSpPr>
          <p:spPr>
            <a:xfrm>
              <a:off x="2279650" y="2724150"/>
              <a:ext cx="2514600" cy="369332"/>
            </a:xfrm>
            <a:prstGeom prst="rect">
              <a:avLst/>
            </a:prstGeom>
            <a:noFill/>
          </p:spPr>
          <p:txBody>
            <a:bodyPr wrap="square" rtlCol="0">
              <a:spAutoFit/>
            </a:bodyPr>
            <a:lstStyle/>
            <a:p>
              <a:r>
                <a:rPr lang="en-US" sz="1200" b="1" dirty="0">
                  <a:solidFill>
                    <a:srgbClr val="660B97"/>
                  </a:solidFill>
                </a:rPr>
                <a:t>Data Engineering on Microsoft Azure</a:t>
              </a:r>
              <a:r>
                <a:rPr lang="en-US" dirty="0">
                  <a:solidFill>
                    <a:srgbClr val="660B97"/>
                  </a:solidFill>
                </a:rPr>
                <a:t> </a:t>
              </a:r>
            </a:p>
          </p:txBody>
        </p:sp>
        <p:grpSp>
          <p:nvGrpSpPr>
            <p:cNvPr id="15" name="Group 14">
              <a:extLst>
                <a:ext uri="{FF2B5EF4-FFF2-40B4-BE49-F238E27FC236}">
                  <a16:creationId xmlns:a16="http://schemas.microsoft.com/office/drawing/2014/main" id="{3F67D4F8-5240-42EB-8905-58FC03BE1E7D}"/>
                </a:ext>
              </a:extLst>
            </p:cNvPr>
            <p:cNvGrpSpPr/>
            <p:nvPr/>
          </p:nvGrpSpPr>
          <p:grpSpPr>
            <a:xfrm>
              <a:off x="1614857" y="1704263"/>
              <a:ext cx="5914286" cy="1733333"/>
              <a:chOff x="1614857" y="1704263"/>
              <a:chExt cx="5914286" cy="1733333"/>
            </a:xfrm>
          </p:grpSpPr>
          <p:grpSp>
            <p:nvGrpSpPr>
              <p:cNvPr id="9" name="Group 8">
                <a:extLst>
                  <a:ext uri="{FF2B5EF4-FFF2-40B4-BE49-F238E27FC236}">
                    <a16:creationId xmlns:a16="http://schemas.microsoft.com/office/drawing/2014/main" id="{665B18B3-67A6-4A00-85AB-DBC1D012E725}"/>
                  </a:ext>
                </a:extLst>
              </p:cNvPr>
              <p:cNvGrpSpPr/>
              <p:nvPr/>
            </p:nvGrpSpPr>
            <p:grpSpPr>
              <a:xfrm>
                <a:off x="1614857" y="1704263"/>
                <a:ext cx="5914286" cy="1733333"/>
                <a:chOff x="1614857" y="1704263"/>
                <a:chExt cx="5914286" cy="1733333"/>
              </a:xfrm>
            </p:grpSpPr>
            <p:pic>
              <p:nvPicPr>
                <p:cNvPr id="4" name="Picture 3">
                  <a:extLst>
                    <a:ext uri="{FF2B5EF4-FFF2-40B4-BE49-F238E27FC236}">
                      <a16:creationId xmlns:a16="http://schemas.microsoft.com/office/drawing/2014/main" id="{0E55F3D1-7826-4674-AC81-B92E44919A82}"/>
                    </a:ext>
                  </a:extLst>
                </p:cNvPr>
                <p:cNvPicPr>
                  <a:picLocks noChangeAspect="1"/>
                </p:cNvPicPr>
                <p:nvPr/>
              </p:nvPicPr>
              <p:blipFill>
                <a:blip r:embed="rId3"/>
                <a:stretch>
                  <a:fillRect/>
                </a:stretch>
              </p:blipFill>
              <p:spPr>
                <a:xfrm>
                  <a:off x="1614857" y="1704263"/>
                  <a:ext cx="5914286" cy="1733333"/>
                </a:xfrm>
                <a:prstGeom prst="rect">
                  <a:avLst/>
                </a:prstGeom>
              </p:spPr>
            </p:pic>
            <p:pic>
              <p:nvPicPr>
                <p:cNvPr id="6" name="Picture 5">
                  <a:extLst>
                    <a:ext uri="{FF2B5EF4-FFF2-40B4-BE49-F238E27FC236}">
                      <a16:creationId xmlns:a16="http://schemas.microsoft.com/office/drawing/2014/main" id="{489EF796-E675-46CB-9101-E4616FFFD271}"/>
                    </a:ext>
                  </a:extLst>
                </p:cNvPr>
                <p:cNvPicPr>
                  <a:picLocks noChangeAspect="1"/>
                </p:cNvPicPr>
                <p:nvPr/>
              </p:nvPicPr>
              <p:blipFill>
                <a:blip r:embed="rId4"/>
                <a:stretch>
                  <a:fillRect/>
                </a:stretch>
              </p:blipFill>
              <p:spPr>
                <a:xfrm>
                  <a:off x="1774888" y="2486165"/>
                  <a:ext cx="2797112" cy="845302"/>
                </a:xfrm>
                <a:prstGeom prst="rect">
                  <a:avLst/>
                </a:prstGeom>
              </p:spPr>
            </p:pic>
          </p:grpSp>
          <p:pic>
            <p:nvPicPr>
              <p:cNvPr id="14" name="Picture 13">
                <a:extLst>
                  <a:ext uri="{FF2B5EF4-FFF2-40B4-BE49-F238E27FC236}">
                    <a16:creationId xmlns:a16="http://schemas.microsoft.com/office/drawing/2014/main" id="{5030B114-A1BC-4F17-80FF-F0972C1D88C3}"/>
                  </a:ext>
                </a:extLst>
              </p:cNvPr>
              <p:cNvPicPr>
                <a:picLocks noChangeAspect="1"/>
              </p:cNvPicPr>
              <p:nvPr/>
            </p:nvPicPr>
            <p:blipFill>
              <a:blip r:embed="rId4"/>
              <a:stretch>
                <a:fillRect/>
              </a:stretch>
            </p:blipFill>
            <p:spPr>
              <a:xfrm>
                <a:off x="2279650" y="2058979"/>
                <a:ext cx="2082800" cy="428571"/>
              </a:xfrm>
              <a:prstGeom prst="rect">
                <a:avLst/>
              </a:prstGeom>
            </p:spPr>
          </p:pic>
        </p:grpSp>
        <p:sp>
          <p:nvSpPr>
            <p:cNvPr id="16" name="TextBox 15">
              <a:extLst>
                <a:ext uri="{FF2B5EF4-FFF2-40B4-BE49-F238E27FC236}">
                  <a16:creationId xmlns:a16="http://schemas.microsoft.com/office/drawing/2014/main" id="{760DF826-1848-4EB1-929D-02E1A0EAD08B}"/>
                </a:ext>
              </a:extLst>
            </p:cNvPr>
            <p:cNvSpPr txBox="1"/>
            <p:nvPr/>
          </p:nvSpPr>
          <p:spPr>
            <a:xfrm>
              <a:off x="2279650" y="2009020"/>
              <a:ext cx="2295462" cy="461665"/>
            </a:xfrm>
            <a:prstGeom prst="rect">
              <a:avLst/>
            </a:prstGeom>
            <a:noFill/>
          </p:spPr>
          <p:txBody>
            <a:bodyPr wrap="square" rtlCol="0">
              <a:spAutoFit/>
            </a:bodyPr>
            <a:lstStyle/>
            <a:p>
              <a:r>
                <a:rPr lang="en-US" sz="1200" b="1" dirty="0">
                  <a:solidFill>
                    <a:srgbClr val="660B97"/>
                  </a:solidFill>
                </a:rPr>
                <a:t>Data Engineering on Microsoft Azure</a:t>
              </a:r>
            </a:p>
          </p:txBody>
        </p:sp>
      </p:grpSp>
      <p:sp>
        <p:nvSpPr>
          <p:cNvPr id="18" name="TextBox 17">
            <a:extLst>
              <a:ext uri="{FF2B5EF4-FFF2-40B4-BE49-F238E27FC236}">
                <a16:creationId xmlns:a16="http://schemas.microsoft.com/office/drawing/2014/main" id="{9B166B18-FF58-4810-A9DC-3AB155C9DEC0}"/>
              </a:ext>
            </a:extLst>
          </p:cNvPr>
          <p:cNvSpPr txBox="1"/>
          <p:nvPr/>
        </p:nvSpPr>
        <p:spPr>
          <a:xfrm>
            <a:off x="3528643" y="1769394"/>
            <a:ext cx="1498600" cy="307777"/>
          </a:xfrm>
          <a:prstGeom prst="rect">
            <a:avLst/>
          </a:prstGeom>
          <a:noFill/>
        </p:spPr>
        <p:txBody>
          <a:bodyPr wrap="square" rtlCol="0">
            <a:spAutoFit/>
          </a:bodyPr>
          <a:lstStyle/>
          <a:p>
            <a:r>
              <a:rPr lang="en-US" sz="1400" b="1" dirty="0"/>
              <a:t>DP-203</a:t>
            </a:r>
          </a:p>
        </p:txBody>
      </p:sp>
    </p:spTree>
    <p:extLst>
      <p:ext uri="{BB962C8B-B14F-4D97-AF65-F5344CB8AC3E}">
        <p14:creationId xmlns:p14="http://schemas.microsoft.com/office/powerpoint/2010/main" val="2439273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Fundamentals</a:t>
            </a:r>
          </a:p>
        </p:txBody>
      </p:sp>
      <p:pic>
        <p:nvPicPr>
          <p:cNvPr id="4" name="Picture 3">
            <a:extLst>
              <a:ext uri="{FF2B5EF4-FFF2-40B4-BE49-F238E27FC236}">
                <a16:creationId xmlns:a16="http://schemas.microsoft.com/office/drawing/2014/main" id="{5E3A00BD-E788-431C-9C57-D2770015C0B2}"/>
              </a:ext>
            </a:extLst>
          </p:cNvPr>
          <p:cNvPicPr>
            <a:picLocks noChangeAspect="1"/>
          </p:cNvPicPr>
          <p:nvPr/>
        </p:nvPicPr>
        <p:blipFill>
          <a:blip r:embed="rId2"/>
          <a:stretch>
            <a:fillRect/>
          </a:stretch>
        </p:blipFill>
        <p:spPr>
          <a:xfrm>
            <a:off x="518341" y="973209"/>
            <a:ext cx="8107317" cy="3197081"/>
          </a:xfrm>
          <a:prstGeom prst="rect">
            <a:avLst/>
          </a:prstGeom>
        </p:spPr>
      </p:pic>
      <p:sp>
        <p:nvSpPr>
          <p:cNvPr id="7" name="TextBox 6">
            <a:extLst>
              <a:ext uri="{FF2B5EF4-FFF2-40B4-BE49-F238E27FC236}">
                <a16:creationId xmlns:a16="http://schemas.microsoft.com/office/drawing/2014/main" id="{DF4C9215-2903-CA4C-BBA1-92C0CD00DBE9}"/>
              </a:ext>
            </a:extLst>
          </p:cNvPr>
          <p:cNvSpPr txBox="1"/>
          <p:nvPr/>
        </p:nvSpPr>
        <p:spPr>
          <a:xfrm>
            <a:off x="3010675" y="1458176"/>
            <a:ext cx="765717" cy="307777"/>
          </a:xfrm>
          <a:prstGeom prst="rect">
            <a:avLst/>
          </a:prstGeom>
          <a:noFill/>
        </p:spPr>
        <p:txBody>
          <a:bodyPr wrap="square" rtlCol="0">
            <a:spAutoFit/>
          </a:bodyPr>
          <a:lstStyle/>
          <a:p>
            <a:r>
              <a:rPr lang="en-US" sz="1400" dirty="0">
                <a:solidFill>
                  <a:srgbClr val="002060"/>
                </a:solidFill>
              </a:rPr>
              <a:t>DP-900</a:t>
            </a:r>
          </a:p>
        </p:txBody>
      </p:sp>
    </p:spTree>
    <p:extLst>
      <p:ext uri="{BB962C8B-B14F-4D97-AF65-F5344CB8AC3E}">
        <p14:creationId xmlns:p14="http://schemas.microsoft.com/office/powerpoint/2010/main" val="2864057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Scientist Associate</a:t>
            </a:r>
          </a:p>
        </p:txBody>
      </p:sp>
      <p:pic>
        <p:nvPicPr>
          <p:cNvPr id="4" name="Picture 3">
            <a:extLst>
              <a:ext uri="{FF2B5EF4-FFF2-40B4-BE49-F238E27FC236}">
                <a16:creationId xmlns:a16="http://schemas.microsoft.com/office/drawing/2014/main" id="{81913D2D-19FA-4EEB-8B71-AB2C76EAF4AE}"/>
              </a:ext>
            </a:extLst>
          </p:cNvPr>
          <p:cNvPicPr>
            <a:picLocks noChangeAspect="1"/>
          </p:cNvPicPr>
          <p:nvPr/>
        </p:nvPicPr>
        <p:blipFill>
          <a:blip r:embed="rId2"/>
          <a:stretch>
            <a:fillRect/>
          </a:stretch>
        </p:blipFill>
        <p:spPr>
          <a:xfrm>
            <a:off x="430592" y="982818"/>
            <a:ext cx="8282816" cy="3227231"/>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2959875" y="1508976"/>
            <a:ext cx="765717" cy="307777"/>
          </a:xfrm>
          <a:prstGeom prst="rect">
            <a:avLst/>
          </a:prstGeom>
          <a:noFill/>
        </p:spPr>
        <p:txBody>
          <a:bodyPr wrap="square" rtlCol="0">
            <a:spAutoFit/>
          </a:bodyPr>
          <a:lstStyle/>
          <a:p>
            <a:r>
              <a:rPr lang="en-US" sz="1400" dirty="0">
                <a:solidFill>
                  <a:srgbClr val="002060"/>
                </a:solidFill>
              </a:rPr>
              <a:t>DP-100</a:t>
            </a:r>
          </a:p>
        </p:txBody>
      </p:sp>
    </p:spTree>
    <p:extLst>
      <p:ext uri="{BB962C8B-B14F-4D97-AF65-F5344CB8AC3E}">
        <p14:creationId xmlns:p14="http://schemas.microsoft.com/office/powerpoint/2010/main" val="4101627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Analyst Associate</a:t>
            </a:r>
          </a:p>
        </p:txBody>
      </p:sp>
      <p:pic>
        <p:nvPicPr>
          <p:cNvPr id="5" name="Picture 4" descr="Graphical user interface, application&#10;&#10;Description automatically generated">
            <a:extLst>
              <a:ext uri="{FF2B5EF4-FFF2-40B4-BE49-F238E27FC236}">
                <a16:creationId xmlns:a16="http://schemas.microsoft.com/office/drawing/2014/main" id="{CAB8F987-B0F5-4A9F-BC06-896E1602B040}"/>
              </a:ext>
            </a:extLst>
          </p:cNvPr>
          <p:cNvPicPr>
            <a:picLocks noChangeAspect="1"/>
          </p:cNvPicPr>
          <p:nvPr/>
        </p:nvPicPr>
        <p:blipFill>
          <a:blip r:embed="rId2"/>
          <a:stretch>
            <a:fillRect/>
          </a:stretch>
        </p:blipFill>
        <p:spPr>
          <a:xfrm>
            <a:off x="708528" y="857334"/>
            <a:ext cx="7726943" cy="3428831"/>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3328175" y="1319922"/>
            <a:ext cx="765717" cy="307777"/>
          </a:xfrm>
          <a:prstGeom prst="rect">
            <a:avLst/>
          </a:prstGeom>
          <a:noFill/>
        </p:spPr>
        <p:txBody>
          <a:bodyPr wrap="square" rtlCol="0">
            <a:spAutoFit/>
          </a:bodyPr>
          <a:lstStyle/>
          <a:p>
            <a:r>
              <a:rPr lang="en-US" sz="1400" dirty="0">
                <a:solidFill>
                  <a:srgbClr val="002060"/>
                </a:solidFill>
              </a:rPr>
              <a:t>DA-100</a:t>
            </a:r>
          </a:p>
        </p:txBody>
      </p:sp>
    </p:spTree>
    <p:extLst>
      <p:ext uri="{BB962C8B-B14F-4D97-AF65-F5344CB8AC3E}">
        <p14:creationId xmlns:p14="http://schemas.microsoft.com/office/powerpoint/2010/main" val="1961262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Cosmos DB Developer </a:t>
            </a:r>
          </a:p>
        </p:txBody>
      </p:sp>
      <p:pic>
        <p:nvPicPr>
          <p:cNvPr id="4" name="Picture 3">
            <a:extLst>
              <a:ext uri="{FF2B5EF4-FFF2-40B4-BE49-F238E27FC236}">
                <a16:creationId xmlns:a16="http://schemas.microsoft.com/office/drawing/2014/main" id="{3769D1AF-5210-46D0-B7BB-A980B8D71855}"/>
              </a:ext>
            </a:extLst>
          </p:cNvPr>
          <p:cNvPicPr>
            <a:picLocks noChangeAspect="1"/>
          </p:cNvPicPr>
          <p:nvPr/>
        </p:nvPicPr>
        <p:blipFill>
          <a:blip r:embed="rId2"/>
          <a:stretch>
            <a:fillRect/>
          </a:stretch>
        </p:blipFill>
        <p:spPr>
          <a:xfrm>
            <a:off x="1138620" y="1023319"/>
            <a:ext cx="6815356" cy="3096862"/>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3435532" y="1417666"/>
            <a:ext cx="765717" cy="307777"/>
          </a:xfrm>
          <a:prstGeom prst="rect">
            <a:avLst/>
          </a:prstGeom>
          <a:noFill/>
        </p:spPr>
        <p:txBody>
          <a:bodyPr wrap="square" rtlCol="0">
            <a:spAutoFit/>
          </a:bodyPr>
          <a:lstStyle/>
          <a:p>
            <a:r>
              <a:rPr lang="en-US" sz="1400" dirty="0">
                <a:solidFill>
                  <a:srgbClr val="002060"/>
                </a:solidFill>
              </a:rPr>
              <a:t>DP-420</a:t>
            </a:r>
          </a:p>
        </p:txBody>
      </p:sp>
    </p:spTree>
    <p:extLst>
      <p:ext uri="{BB962C8B-B14F-4D97-AF65-F5344CB8AC3E}">
        <p14:creationId xmlns:p14="http://schemas.microsoft.com/office/powerpoint/2010/main" val="1138687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Model</a:t>
            </a:r>
            <a:endParaRPr lang="en-US" sz="2800" dirty="0"/>
          </a:p>
        </p:txBody>
      </p:sp>
      <p:pic>
        <p:nvPicPr>
          <p:cNvPr id="12" name="Picture 11" descr="Diagram, schematic&#10;&#10;Description automatically generated">
            <a:extLst>
              <a:ext uri="{FF2B5EF4-FFF2-40B4-BE49-F238E27FC236}">
                <a16:creationId xmlns:a16="http://schemas.microsoft.com/office/drawing/2014/main" id="{FBFC2477-8281-4E72-A5A5-DB019DF10545}"/>
              </a:ext>
            </a:extLst>
          </p:cNvPr>
          <p:cNvPicPr>
            <a:picLocks noChangeAspect="1"/>
          </p:cNvPicPr>
          <p:nvPr/>
        </p:nvPicPr>
        <p:blipFill>
          <a:blip r:embed="rId3"/>
          <a:stretch>
            <a:fillRect/>
          </a:stretch>
        </p:blipFill>
        <p:spPr>
          <a:xfrm>
            <a:off x="1847126" y="720035"/>
            <a:ext cx="5449747" cy="4334302"/>
          </a:xfrm>
          <a:prstGeom prst="rect">
            <a:avLst/>
          </a:prstGeom>
        </p:spPr>
      </p:pic>
    </p:spTree>
    <p:extLst>
      <p:ext uri="{BB962C8B-B14F-4D97-AF65-F5344CB8AC3E}">
        <p14:creationId xmlns:p14="http://schemas.microsoft.com/office/powerpoint/2010/main" val="84714075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timw.info/dp203</a:t>
            </a:r>
          </a:p>
          <a:p>
            <a:r>
              <a:rPr lang="en-US" dirty="0"/>
              <a:t>Twitter: </a:t>
            </a:r>
            <a:r>
              <a:rPr lang="en-US" b="1" dirty="0">
                <a:solidFill>
                  <a:srgbClr val="0070C0"/>
                </a:solidFill>
              </a:rPr>
              <a:t>@TechTrainerTim</a:t>
            </a:r>
          </a:p>
          <a:p>
            <a:r>
              <a:rPr lang="en-US" dirty="0"/>
              <a:t>Pluralsight: </a:t>
            </a:r>
            <a:r>
              <a:rPr lang="en-US" b="1" dirty="0">
                <a:solidFill>
                  <a:srgbClr val="0070C0"/>
                </a:solidFill>
              </a:rPr>
              <a:t>timw.info/</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timw.info</a:t>
            </a:r>
          </a:p>
        </p:txBody>
      </p:sp>
      <p:pic>
        <p:nvPicPr>
          <p:cNvPr id="5" name="Picture 4">
            <a:extLst>
              <a:ext uri="{FF2B5EF4-FFF2-40B4-BE49-F238E27FC236}">
                <a16:creationId xmlns:a16="http://schemas.microsoft.com/office/drawing/2014/main" id="{EAADF8F4-4D10-47F1-8C07-88C7D335C7D4}"/>
              </a:ext>
            </a:extLst>
          </p:cNvPr>
          <p:cNvPicPr>
            <a:picLocks noChangeAspect="1"/>
          </p:cNvPicPr>
          <p:nvPr/>
        </p:nvPicPr>
        <p:blipFill>
          <a:blip r:embed="rId2"/>
          <a:stretch>
            <a:fillRect/>
          </a:stretch>
        </p:blipFill>
        <p:spPr>
          <a:xfrm>
            <a:off x="6110920" y="1581779"/>
            <a:ext cx="2575879" cy="1979942"/>
          </a:xfrm>
          <a:prstGeom prst="rect">
            <a:avLst/>
          </a:prstGeom>
          <a:ln w="25400">
            <a:solidFill>
              <a:schemeClr val="tx1"/>
            </a:solidFill>
          </a:ln>
        </p:spPr>
      </p:pic>
    </p:spTree>
    <p:extLst>
      <p:ext uri="{BB962C8B-B14F-4D97-AF65-F5344CB8AC3E}">
        <p14:creationId xmlns:p14="http://schemas.microsoft.com/office/powerpoint/2010/main" val="1900369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1519416"/>
            <a:ext cx="3590636" cy="2862083"/>
          </a:xfrm>
        </p:spPr>
        <p:txBody>
          <a:bodyPr/>
          <a:lstStyle/>
          <a:p>
            <a:r>
              <a:rPr lang="en-US" dirty="0"/>
              <a:t>Based in Nashville, TN, US</a:t>
            </a:r>
          </a:p>
          <a:p>
            <a:pPr lvl="1"/>
            <a:r>
              <a:rPr lang="en-US" dirty="0"/>
              <a:t>Central time zone</a:t>
            </a:r>
          </a:p>
          <a:p>
            <a:r>
              <a:rPr lang="en-US" dirty="0"/>
              <a:t>MCT, MVP</a:t>
            </a:r>
          </a:p>
          <a:p>
            <a:r>
              <a:rPr lang="en-US" dirty="0"/>
              <a:t>Twitter: </a:t>
            </a:r>
            <a:r>
              <a:rPr lang="en-US" b="1" dirty="0">
                <a:solidFill>
                  <a:srgbClr val="0070C0"/>
                </a:solidFill>
              </a:rPr>
              <a:t>@TechTrainerTim</a:t>
            </a:r>
          </a:p>
          <a:p>
            <a:r>
              <a:rPr lang="en-US" dirty="0"/>
              <a:t>Badge: </a:t>
            </a:r>
            <a:r>
              <a:rPr lang="en-US" b="1" dirty="0">
                <a:solidFill>
                  <a:srgbClr val="0070C0"/>
                </a:solidFill>
              </a:rPr>
              <a:t>TechTrainerTim.com</a:t>
            </a:r>
          </a:p>
        </p:txBody>
      </p:sp>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256" y="1881186"/>
            <a:ext cx="828675" cy="13811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erson wearing glasses&#10;&#10;Description automatically generated with medium confidence">
            <a:extLst>
              <a:ext uri="{FF2B5EF4-FFF2-40B4-BE49-F238E27FC236}">
                <a16:creationId xmlns:a16="http://schemas.microsoft.com/office/drawing/2014/main" id="{04F9BA33-5634-4235-ACEC-CF4F26E702A2}"/>
              </a:ext>
            </a:extLst>
          </p:cNvPr>
          <p:cNvPicPr>
            <a:picLocks noChangeAspect="1"/>
          </p:cNvPicPr>
          <p:nvPr/>
        </p:nvPicPr>
        <p:blipFill>
          <a:blip r:embed="rId3"/>
          <a:stretch>
            <a:fillRect/>
          </a:stretch>
        </p:blipFill>
        <p:spPr>
          <a:xfrm>
            <a:off x="5732963" y="762001"/>
            <a:ext cx="2953836" cy="3624084"/>
          </a:xfrm>
          <a:prstGeom prst="rect">
            <a:avLst/>
          </a:prstGeom>
        </p:spPr>
      </p:pic>
    </p:spTree>
    <p:extLst>
      <p:ext uri="{BB962C8B-B14F-4D97-AF65-F5344CB8AC3E}">
        <p14:creationId xmlns:p14="http://schemas.microsoft.com/office/powerpoint/2010/main" val="2593628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Data Fundamentals</a:t>
            </a:r>
          </a:p>
        </p:txBody>
      </p:sp>
      <p:sp>
        <p:nvSpPr>
          <p:cNvPr id="6" name="Rectangle 5">
            <a:extLst>
              <a:ext uri="{FF2B5EF4-FFF2-40B4-BE49-F238E27FC236}">
                <a16:creationId xmlns:a16="http://schemas.microsoft.com/office/drawing/2014/main" id="{E3D3F0FC-54E1-431E-BEC5-70615CF9D8DE}"/>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9428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BEF4FB-A64B-45ED-A274-978BDE7E54DC}"/>
              </a:ext>
            </a:extLst>
          </p:cNvPr>
          <p:cNvSpPr/>
          <p:nvPr/>
        </p:nvSpPr>
        <p:spPr>
          <a:xfrm>
            <a:off x="193183" y="1313645"/>
            <a:ext cx="8783392" cy="318108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Types</a:t>
            </a:r>
          </a:p>
        </p:txBody>
      </p:sp>
      <p:sp>
        <p:nvSpPr>
          <p:cNvPr id="4" name="Rectangle 3">
            <a:extLst>
              <a:ext uri="{FF2B5EF4-FFF2-40B4-BE49-F238E27FC236}">
                <a16:creationId xmlns:a16="http://schemas.microsoft.com/office/drawing/2014/main" id="{F47A063C-5E55-4656-AAE4-B23F1EF988F1}"/>
              </a:ext>
            </a:extLst>
          </p:cNvPr>
          <p:cNvSpPr/>
          <p:nvPr/>
        </p:nvSpPr>
        <p:spPr bwMode="auto">
          <a:xfrm>
            <a:off x="320279"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nSpc>
                <a:spcPct val="90000"/>
              </a:lnSpc>
              <a:spcAft>
                <a:spcPts val="450"/>
              </a:spcAft>
            </a:pPr>
            <a:r>
              <a:rPr lang="en-US" sz="1350" dirty="0">
                <a:solidFill>
                  <a:schemeClr val="bg1"/>
                </a:solidFill>
                <a:latin typeface="+mj-lt"/>
              </a:rPr>
              <a:t>Structured</a:t>
            </a:r>
          </a:p>
        </p:txBody>
      </p:sp>
      <p:sp>
        <p:nvSpPr>
          <p:cNvPr id="5" name="Rectangle 4">
            <a:extLst>
              <a:ext uri="{FF2B5EF4-FFF2-40B4-BE49-F238E27FC236}">
                <a16:creationId xmlns:a16="http://schemas.microsoft.com/office/drawing/2014/main" id="{E0474D9E-0A0B-4755-8ED5-91718573E63E}"/>
              </a:ext>
              <a:ext uri="{C183D7F6-B498-43B3-948B-1728B52AA6E4}">
                <adec:decorative xmlns:adec="http://schemas.microsoft.com/office/drawing/2017/decorative" val="1"/>
              </a:ext>
            </a:extLst>
          </p:cNvPr>
          <p:cNvSpPr/>
          <p:nvPr/>
        </p:nvSpPr>
        <p:spPr bwMode="auto">
          <a:xfrm>
            <a:off x="320279"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Table 6">
            <a:extLst>
              <a:ext uri="{FF2B5EF4-FFF2-40B4-BE49-F238E27FC236}">
                <a16:creationId xmlns:a16="http://schemas.microsoft.com/office/drawing/2014/main" id="{9469D627-51D8-46A2-979C-81BEECC0FD32}"/>
              </a:ext>
              <a:ext uri="{C183D7F6-B498-43B3-948B-1728B52AA6E4}">
                <adec:decorative xmlns:adec="http://schemas.microsoft.com/office/drawing/2017/decorative" val="0"/>
              </a:ext>
            </a:extLst>
          </p:cNvPr>
          <p:cNvGraphicFramePr>
            <a:graphicFrameLocks noGrp="1"/>
          </p:cNvGraphicFramePr>
          <p:nvPr/>
        </p:nvGraphicFramePr>
        <p:xfrm>
          <a:off x="383371" y="1812806"/>
          <a:ext cx="2655219" cy="728472"/>
        </p:xfrm>
        <a:graphic>
          <a:graphicData uri="http://schemas.openxmlformats.org/drawingml/2006/table">
            <a:tbl>
              <a:tblPr firstRow="1" bandRow="1">
                <a:tableStyleId>{5C22544A-7EE6-4342-B048-85BDC9FD1C3A}</a:tableStyleId>
              </a:tblPr>
              <a:tblGrid>
                <a:gridCol w="379317">
                  <a:extLst>
                    <a:ext uri="{9D8B030D-6E8A-4147-A177-3AD203B41FA5}">
                      <a16:colId xmlns:a16="http://schemas.microsoft.com/office/drawing/2014/main" val="1727388637"/>
                    </a:ext>
                  </a:extLst>
                </a:gridCol>
                <a:gridCol w="379317">
                  <a:extLst>
                    <a:ext uri="{9D8B030D-6E8A-4147-A177-3AD203B41FA5}">
                      <a16:colId xmlns:a16="http://schemas.microsoft.com/office/drawing/2014/main" val="2933502934"/>
                    </a:ext>
                  </a:extLst>
                </a:gridCol>
                <a:gridCol w="379317">
                  <a:extLst>
                    <a:ext uri="{9D8B030D-6E8A-4147-A177-3AD203B41FA5}">
                      <a16:colId xmlns:a16="http://schemas.microsoft.com/office/drawing/2014/main" val="3275465788"/>
                    </a:ext>
                  </a:extLst>
                </a:gridCol>
                <a:gridCol w="379317">
                  <a:extLst>
                    <a:ext uri="{9D8B030D-6E8A-4147-A177-3AD203B41FA5}">
                      <a16:colId xmlns:a16="http://schemas.microsoft.com/office/drawing/2014/main" val="942075906"/>
                    </a:ext>
                  </a:extLst>
                </a:gridCol>
                <a:gridCol w="379317">
                  <a:extLst>
                    <a:ext uri="{9D8B030D-6E8A-4147-A177-3AD203B41FA5}">
                      <a16:colId xmlns:a16="http://schemas.microsoft.com/office/drawing/2014/main" val="1462656416"/>
                    </a:ext>
                  </a:extLst>
                </a:gridCol>
                <a:gridCol w="379317">
                  <a:extLst>
                    <a:ext uri="{9D8B030D-6E8A-4147-A177-3AD203B41FA5}">
                      <a16:colId xmlns:a16="http://schemas.microsoft.com/office/drawing/2014/main" val="299907239"/>
                    </a:ext>
                  </a:extLst>
                </a:gridCol>
                <a:gridCol w="379317">
                  <a:extLst>
                    <a:ext uri="{9D8B030D-6E8A-4147-A177-3AD203B41FA5}">
                      <a16:colId xmlns:a16="http://schemas.microsoft.com/office/drawing/2014/main" val="2578400319"/>
                    </a:ext>
                  </a:extLst>
                </a:gridCol>
              </a:tblGrid>
              <a:tr h="130302">
                <a:tc>
                  <a:txBody>
                    <a:bodyPr/>
                    <a:lstStyle/>
                    <a:p>
                      <a:r>
                        <a:rPr lang="en-US" sz="700" dirty="0"/>
                        <a:t>Table</a:t>
                      </a:r>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graphicFrame>
        <p:nvGraphicFramePr>
          <p:cNvPr id="8" name="Table 3">
            <a:extLst>
              <a:ext uri="{FF2B5EF4-FFF2-40B4-BE49-F238E27FC236}">
                <a16:creationId xmlns:a16="http://schemas.microsoft.com/office/drawing/2014/main" id="{E3B4D9A8-A6D2-4AAB-BB61-AC15214F846B}"/>
              </a:ext>
              <a:ext uri="{C183D7F6-B498-43B3-948B-1728B52AA6E4}">
                <adec:decorative xmlns:adec="http://schemas.microsoft.com/office/drawing/2017/decorative" val="0"/>
              </a:ext>
            </a:extLst>
          </p:cNvPr>
          <p:cNvGraphicFramePr>
            <a:graphicFrameLocks noGrp="1"/>
          </p:cNvGraphicFramePr>
          <p:nvPr/>
        </p:nvGraphicFramePr>
        <p:xfrm>
          <a:off x="556221" y="2691142"/>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cxnSp>
        <p:nvCxnSpPr>
          <p:cNvPr id="9" name="Connector: Elbow 8">
            <a:extLst>
              <a:ext uri="{FF2B5EF4-FFF2-40B4-BE49-F238E27FC236}">
                <a16:creationId xmlns:a16="http://schemas.microsoft.com/office/drawing/2014/main" id="{145BEAFD-62BA-4644-A1C1-5FE6C1B1CFD2}"/>
              </a:ext>
              <a:ext uri="{C183D7F6-B498-43B3-948B-1728B52AA6E4}">
                <adec:decorative xmlns:adec="http://schemas.microsoft.com/office/drawing/2017/decorative" val="1"/>
              </a:ext>
            </a:extLst>
          </p:cNvPr>
          <p:cNvCxnSpPr>
            <a:cxnSpLocks/>
            <a:stCxn id="8" idx="1"/>
            <a:endCxn id="10" idx="0"/>
          </p:cNvCxnSpPr>
          <p:nvPr/>
        </p:nvCxnSpPr>
        <p:spPr>
          <a:xfrm rot="10800000" flipH="1" flipV="1">
            <a:off x="556221" y="2872879"/>
            <a:ext cx="453392" cy="499884"/>
          </a:xfrm>
          <a:prstGeom prst="bentConnector4">
            <a:avLst>
              <a:gd name="adj1" fmla="val -37815"/>
              <a:gd name="adj2" fmla="val 68178"/>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38045360-85F6-48FE-B573-1C1B4B5BB91A}"/>
              </a:ext>
              <a:ext uri="{C183D7F6-B498-43B3-948B-1728B52AA6E4}">
                <adec:decorative xmlns:adec="http://schemas.microsoft.com/office/drawing/2017/decorative" val="0"/>
              </a:ext>
            </a:extLst>
          </p:cNvPr>
          <p:cNvGraphicFramePr>
            <a:graphicFrameLocks noGrp="1"/>
          </p:cNvGraphicFramePr>
          <p:nvPr/>
        </p:nvGraphicFramePr>
        <p:xfrm>
          <a:off x="560473" y="3372763"/>
          <a:ext cx="898281" cy="605790"/>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bl>
          </a:graphicData>
        </a:graphic>
      </p:graphicFrame>
      <p:cxnSp>
        <p:nvCxnSpPr>
          <p:cNvPr id="11" name="Connector: Elbow 50">
            <a:extLst>
              <a:ext uri="{FF2B5EF4-FFF2-40B4-BE49-F238E27FC236}">
                <a16:creationId xmlns:a16="http://schemas.microsoft.com/office/drawing/2014/main" id="{91DC01EB-6A1A-4217-A4FD-EA6EBADD2180}"/>
              </a:ext>
              <a:ext uri="{C183D7F6-B498-43B3-948B-1728B52AA6E4}">
                <adec:decorative xmlns:adec="http://schemas.microsoft.com/office/drawing/2017/decorative" val="1"/>
              </a:ext>
            </a:extLst>
          </p:cNvPr>
          <p:cNvCxnSpPr/>
          <p:nvPr/>
        </p:nvCxnSpPr>
        <p:spPr>
          <a:xfrm>
            <a:off x="1454502" y="2764378"/>
            <a:ext cx="308393" cy="0"/>
          </a:xfrm>
          <a:prstGeom prst="straightConnector1">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7A886C7A-7955-4144-9F31-38E2B61AA2B0}"/>
              </a:ext>
              <a:ext uri="{C183D7F6-B498-43B3-948B-1728B52AA6E4}">
                <adec:decorative xmlns:adec="http://schemas.microsoft.com/office/drawing/2017/decorative" val="0"/>
              </a:ext>
            </a:extLst>
          </p:cNvPr>
          <p:cNvGraphicFramePr>
            <a:graphicFrameLocks noGrp="1"/>
          </p:cNvGraphicFramePr>
          <p:nvPr/>
        </p:nvGraphicFramePr>
        <p:xfrm>
          <a:off x="1762895" y="2691142"/>
          <a:ext cx="1093470" cy="758718"/>
        </p:xfrm>
        <a:graphic>
          <a:graphicData uri="http://schemas.openxmlformats.org/drawingml/2006/table">
            <a:tbl>
              <a:tblPr firstRow="1" bandRow="1">
                <a:tableStyleId>{5C22544A-7EE6-4342-B048-85BDC9FD1C3A}</a:tableStyleId>
              </a:tblPr>
              <a:tblGrid>
                <a:gridCol w="156210">
                  <a:extLst>
                    <a:ext uri="{9D8B030D-6E8A-4147-A177-3AD203B41FA5}">
                      <a16:colId xmlns:a16="http://schemas.microsoft.com/office/drawing/2014/main" val="1727388637"/>
                    </a:ext>
                  </a:extLst>
                </a:gridCol>
                <a:gridCol w="156210">
                  <a:extLst>
                    <a:ext uri="{9D8B030D-6E8A-4147-A177-3AD203B41FA5}">
                      <a16:colId xmlns:a16="http://schemas.microsoft.com/office/drawing/2014/main" val="2933502934"/>
                    </a:ext>
                  </a:extLst>
                </a:gridCol>
                <a:gridCol w="156210">
                  <a:extLst>
                    <a:ext uri="{9D8B030D-6E8A-4147-A177-3AD203B41FA5}">
                      <a16:colId xmlns:a16="http://schemas.microsoft.com/office/drawing/2014/main" val="3275465788"/>
                    </a:ext>
                  </a:extLst>
                </a:gridCol>
                <a:gridCol w="156210">
                  <a:extLst>
                    <a:ext uri="{9D8B030D-6E8A-4147-A177-3AD203B41FA5}">
                      <a16:colId xmlns:a16="http://schemas.microsoft.com/office/drawing/2014/main" val="942075906"/>
                    </a:ext>
                  </a:extLst>
                </a:gridCol>
                <a:gridCol w="156210">
                  <a:extLst>
                    <a:ext uri="{9D8B030D-6E8A-4147-A177-3AD203B41FA5}">
                      <a16:colId xmlns:a16="http://schemas.microsoft.com/office/drawing/2014/main" val="1462656416"/>
                    </a:ext>
                  </a:extLst>
                </a:gridCol>
                <a:gridCol w="156210">
                  <a:extLst>
                    <a:ext uri="{9D8B030D-6E8A-4147-A177-3AD203B41FA5}">
                      <a16:colId xmlns:a16="http://schemas.microsoft.com/office/drawing/2014/main" val="299907239"/>
                    </a:ext>
                  </a:extLst>
                </a:gridCol>
                <a:gridCol w="156210">
                  <a:extLst>
                    <a:ext uri="{9D8B030D-6E8A-4147-A177-3AD203B41FA5}">
                      <a16:colId xmlns:a16="http://schemas.microsoft.com/office/drawing/2014/main" val="2578400319"/>
                    </a:ext>
                  </a:extLst>
                </a:gridCol>
              </a:tblGrid>
              <a:tr h="126453">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cxnSp>
        <p:nvCxnSpPr>
          <p:cNvPr id="13" name="Connector: Elbow 12">
            <a:extLst>
              <a:ext uri="{FF2B5EF4-FFF2-40B4-BE49-F238E27FC236}">
                <a16:creationId xmlns:a16="http://schemas.microsoft.com/office/drawing/2014/main" id="{56D33450-1594-44C6-AF67-4E96801DBC46}"/>
              </a:ext>
              <a:ext uri="{C183D7F6-B498-43B3-948B-1728B52AA6E4}">
                <adec:decorative xmlns:adec="http://schemas.microsoft.com/office/drawing/2017/decorative" val="1"/>
              </a:ext>
            </a:extLst>
          </p:cNvPr>
          <p:cNvCxnSpPr>
            <a:cxnSpLocks/>
          </p:cNvCxnSpPr>
          <p:nvPr/>
        </p:nvCxnSpPr>
        <p:spPr>
          <a:xfrm rot="16200000" flipH="1">
            <a:off x="1839829" y="3160942"/>
            <a:ext cx="978801" cy="39200"/>
          </a:xfrm>
          <a:prstGeom prst="bentConnector5">
            <a:avLst>
              <a:gd name="adj1" fmla="val -6288"/>
              <a:gd name="adj2" fmla="val 1832128"/>
              <a:gd name="adj3" fmla="val 9554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4" name="Table 3">
            <a:extLst>
              <a:ext uri="{FF2B5EF4-FFF2-40B4-BE49-F238E27FC236}">
                <a16:creationId xmlns:a16="http://schemas.microsoft.com/office/drawing/2014/main" id="{2D502322-358D-4788-9309-207D7CA06387}"/>
              </a:ext>
              <a:ext uri="{C183D7F6-B498-43B3-948B-1728B52AA6E4}">
                <adec:decorative xmlns:adec="http://schemas.microsoft.com/office/drawing/2017/decorative" val="0"/>
              </a:ext>
            </a:extLst>
          </p:cNvPr>
          <p:cNvGraphicFramePr>
            <a:graphicFrameLocks noGrp="1"/>
          </p:cNvGraphicFramePr>
          <p:nvPr/>
        </p:nvGraphicFramePr>
        <p:xfrm>
          <a:off x="1958083" y="3669943"/>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15" name="Rectangle 14">
            <a:extLst>
              <a:ext uri="{FF2B5EF4-FFF2-40B4-BE49-F238E27FC236}">
                <a16:creationId xmlns:a16="http://schemas.microsoft.com/office/drawing/2014/main" id="{01B5E1E0-30CC-4AAD-9EFE-6720E481672F}"/>
              </a:ext>
            </a:extLst>
          </p:cNvPr>
          <p:cNvSpPr/>
          <p:nvPr/>
        </p:nvSpPr>
        <p:spPr bwMode="auto">
          <a:xfrm>
            <a:off x="3184277"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cs typeface="Segoe UI" pitchFamily="34" charset="0"/>
              </a:rPr>
              <a:t>Semi-structured</a:t>
            </a:r>
          </a:p>
        </p:txBody>
      </p:sp>
      <p:sp>
        <p:nvSpPr>
          <p:cNvPr id="16" name="Rectangle 15">
            <a:extLst>
              <a:ext uri="{FF2B5EF4-FFF2-40B4-BE49-F238E27FC236}">
                <a16:creationId xmlns:a16="http://schemas.microsoft.com/office/drawing/2014/main" id="{60117D5B-8B44-4E17-AF32-7EA367DB89A1}"/>
              </a:ext>
              <a:ext uri="{C183D7F6-B498-43B3-948B-1728B52AA6E4}">
                <adec:decorative xmlns:adec="http://schemas.microsoft.com/office/drawing/2017/decorative" val="1"/>
              </a:ext>
            </a:extLst>
          </p:cNvPr>
          <p:cNvSpPr/>
          <p:nvPr/>
        </p:nvSpPr>
        <p:spPr bwMode="auto">
          <a:xfrm>
            <a:off x="3184277"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17" name="Picture 16" descr="A semi Structured Data">
            <a:extLst>
              <a:ext uri="{FF2B5EF4-FFF2-40B4-BE49-F238E27FC236}">
                <a16:creationId xmlns:a16="http://schemas.microsoft.com/office/drawing/2014/main" id="{4F00A024-7AF6-4473-B49D-099227D938DD}"/>
              </a:ext>
              <a:ext uri="{C183D7F6-B498-43B3-948B-1728B52AA6E4}">
                <adec:decorative xmlns:adec="http://schemas.microsoft.com/office/drawing/2017/decorative" val="0"/>
              </a:ext>
            </a:extLst>
          </p:cNvPr>
          <p:cNvPicPr>
            <a:picLocks noChangeAspect="1"/>
          </p:cNvPicPr>
          <p:nvPr/>
        </p:nvPicPr>
        <p:blipFill rotWithShape="1">
          <a:blip r:embed="rId2">
            <a:clrChange>
              <a:clrFrom>
                <a:srgbClr val="EBEBEB"/>
              </a:clrFrom>
              <a:clrTo>
                <a:srgbClr val="EBEBEB">
                  <a:alpha val="0"/>
                </a:srgbClr>
              </a:clrTo>
            </a:clrChange>
          </a:blip>
          <a:srcRect l="3326" t="2639" r="2658" b="4691"/>
          <a:stretch/>
        </p:blipFill>
        <p:spPr>
          <a:xfrm>
            <a:off x="3287653" y="1809004"/>
            <a:ext cx="1751390" cy="2299040"/>
          </a:xfrm>
          <a:prstGeom prst="rect">
            <a:avLst/>
          </a:prstGeom>
          <a:noFill/>
          <a:ln w="6350">
            <a:noFill/>
          </a:ln>
        </p:spPr>
      </p:pic>
      <p:sp>
        <p:nvSpPr>
          <p:cNvPr id="18" name="Rectangle 17">
            <a:extLst>
              <a:ext uri="{FF2B5EF4-FFF2-40B4-BE49-F238E27FC236}">
                <a16:creationId xmlns:a16="http://schemas.microsoft.com/office/drawing/2014/main" id="{0699FE99-B21B-4362-AD23-B58F300CB11D}"/>
              </a:ext>
            </a:extLst>
          </p:cNvPr>
          <p:cNvSpPr/>
          <p:nvPr/>
        </p:nvSpPr>
        <p:spPr bwMode="auto">
          <a:xfrm>
            <a:off x="6048274"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ea typeface="Segoe UI" pitchFamily="34" charset="0"/>
                <a:cs typeface="Segoe UI" pitchFamily="34" charset="0"/>
              </a:rPr>
              <a:t>Unstructured</a:t>
            </a:r>
          </a:p>
        </p:txBody>
      </p:sp>
      <p:sp>
        <p:nvSpPr>
          <p:cNvPr id="19" name="Rectangle 18">
            <a:extLst>
              <a:ext uri="{FF2B5EF4-FFF2-40B4-BE49-F238E27FC236}">
                <a16:creationId xmlns:a16="http://schemas.microsoft.com/office/drawing/2014/main" id="{0D4D31B9-D1A5-431B-BDC0-E6EB7EC41E84}"/>
              </a:ext>
              <a:ext uri="{C183D7F6-B498-43B3-948B-1728B52AA6E4}">
                <adec:decorative xmlns:adec="http://schemas.microsoft.com/office/drawing/2017/decorative" val="1"/>
              </a:ext>
            </a:extLst>
          </p:cNvPr>
          <p:cNvSpPr/>
          <p:nvPr/>
        </p:nvSpPr>
        <p:spPr bwMode="auto">
          <a:xfrm>
            <a:off x="6048274"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20" name="Picture 19" descr="Icon of a webpage showing a person on the screen">
            <a:extLst>
              <a:ext uri="{FF2B5EF4-FFF2-40B4-BE49-F238E27FC236}">
                <a16:creationId xmlns:a16="http://schemas.microsoft.com/office/drawing/2014/main" id="{8952A6DE-349B-449F-B733-DA5E70CD3500}"/>
              </a:ext>
            </a:extLst>
          </p:cNvPr>
          <p:cNvPicPr>
            <a:picLocks noChangeAspect="1"/>
          </p:cNvPicPr>
          <p:nvPr/>
        </p:nvPicPr>
        <p:blipFill>
          <a:blip r:embed="rId3"/>
          <a:stretch>
            <a:fillRect/>
          </a:stretch>
        </p:blipFill>
        <p:spPr>
          <a:xfrm>
            <a:off x="6385900" y="2068201"/>
            <a:ext cx="800018" cy="601550"/>
          </a:xfrm>
          <a:prstGeom prst="rect">
            <a:avLst/>
          </a:prstGeom>
        </p:spPr>
      </p:pic>
      <p:pic>
        <p:nvPicPr>
          <p:cNvPr id="21" name="Picture 20" descr="Icon of a scenery of mountain and moon&#10;representing photography">
            <a:extLst>
              <a:ext uri="{FF2B5EF4-FFF2-40B4-BE49-F238E27FC236}">
                <a16:creationId xmlns:a16="http://schemas.microsoft.com/office/drawing/2014/main" id="{B43B4285-3E77-4BBD-868B-2C311C3B0F52}"/>
              </a:ext>
            </a:extLst>
          </p:cNvPr>
          <p:cNvPicPr>
            <a:picLocks noChangeAspect="1"/>
          </p:cNvPicPr>
          <p:nvPr/>
        </p:nvPicPr>
        <p:blipFill>
          <a:blip r:embed="rId4"/>
          <a:stretch>
            <a:fillRect/>
          </a:stretch>
        </p:blipFill>
        <p:spPr>
          <a:xfrm>
            <a:off x="7847839" y="2051056"/>
            <a:ext cx="635840" cy="635840"/>
          </a:xfrm>
          <a:prstGeom prst="rect">
            <a:avLst/>
          </a:prstGeom>
        </p:spPr>
      </p:pic>
      <p:pic>
        <p:nvPicPr>
          <p:cNvPr id="22" name="Picture 21" descr="Icon of a document">
            <a:extLst>
              <a:ext uri="{FF2B5EF4-FFF2-40B4-BE49-F238E27FC236}">
                <a16:creationId xmlns:a16="http://schemas.microsoft.com/office/drawing/2014/main" id="{A3EABC13-83C5-4BF9-AF4B-EB0B7106EC7D}"/>
              </a:ext>
            </a:extLst>
          </p:cNvPr>
          <p:cNvPicPr>
            <a:picLocks noChangeAspect="1"/>
          </p:cNvPicPr>
          <p:nvPr/>
        </p:nvPicPr>
        <p:blipFill>
          <a:blip r:embed="rId5"/>
          <a:stretch>
            <a:fillRect/>
          </a:stretch>
        </p:blipFill>
        <p:spPr>
          <a:xfrm>
            <a:off x="6526550" y="3072668"/>
            <a:ext cx="518717" cy="754383"/>
          </a:xfrm>
          <a:prstGeom prst="rect">
            <a:avLst/>
          </a:prstGeom>
        </p:spPr>
      </p:pic>
      <p:pic>
        <p:nvPicPr>
          <p:cNvPr id="23" name="Picture 22" descr="Icon of a microphone">
            <a:extLst>
              <a:ext uri="{FF2B5EF4-FFF2-40B4-BE49-F238E27FC236}">
                <a16:creationId xmlns:a16="http://schemas.microsoft.com/office/drawing/2014/main" id="{65EE822A-F214-4F13-942E-7FC68FAF8996}"/>
              </a:ext>
            </a:extLst>
          </p:cNvPr>
          <p:cNvPicPr>
            <a:picLocks noChangeAspect="1"/>
          </p:cNvPicPr>
          <p:nvPr/>
        </p:nvPicPr>
        <p:blipFill>
          <a:blip r:embed="rId6"/>
          <a:stretch>
            <a:fillRect/>
          </a:stretch>
        </p:blipFill>
        <p:spPr>
          <a:xfrm>
            <a:off x="7903291" y="3030149"/>
            <a:ext cx="524936" cy="839421"/>
          </a:xfrm>
          <a:prstGeom prst="rect">
            <a:avLst/>
          </a:prstGeom>
        </p:spPr>
      </p:pic>
    </p:spTree>
    <p:extLst>
      <p:ext uri="{BB962C8B-B14F-4D97-AF65-F5344CB8AC3E}">
        <p14:creationId xmlns:p14="http://schemas.microsoft.com/office/powerpoint/2010/main" val="22870896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D3FAB0F-7C0F-47EC-8972-A05CE12FC0CA}"/>
              </a:ext>
            </a:extLst>
          </p:cNvPr>
          <p:cNvSpPr/>
          <p:nvPr/>
        </p:nvSpPr>
        <p:spPr>
          <a:xfrm>
            <a:off x="206061" y="804399"/>
            <a:ext cx="8623613" cy="36838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Workload Types</a:t>
            </a:r>
          </a:p>
        </p:txBody>
      </p:sp>
      <p:sp>
        <p:nvSpPr>
          <p:cNvPr id="24" name="Rectangle 23">
            <a:extLst>
              <a:ext uri="{FF2B5EF4-FFF2-40B4-BE49-F238E27FC236}">
                <a16:creationId xmlns:a16="http://schemas.microsoft.com/office/drawing/2014/main" id="{57641D4B-ECFD-4FBA-A422-BD88C73426E1}"/>
              </a:ext>
            </a:extLst>
          </p:cNvPr>
          <p:cNvSpPr/>
          <p:nvPr/>
        </p:nvSpPr>
        <p:spPr bwMode="auto">
          <a:xfrm>
            <a:off x="320279"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a:lnSpc>
                <a:spcPct val="90000"/>
              </a:lnSpc>
              <a:spcAft>
                <a:spcPts val="450"/>
              </a:spcAft>
            </a:pPr>
            <a:r>
              <a:rPr lang="en-US" sz="1200" dirty="0">
                <a:solidFill>
                  <a:schemeClr val="bg1"/>
                </a:solidFill>
                <a:latin typeface="+mj-lt"/>
              </a:rPr>
              <a:t>Online Transactional Processing (OLTP)</a:t>
            </a:r>
          </a:p>
        </p:txBody>
      </p:sp>
      <p:sp>
        <p:nvSpPr>
          <p:cNvPr id="25" name="Rectangle 24">
            <a:extLst>
              <a:ext uri="{FF2B5EF4-FFF2-40B4-BE49-F238E27FC236}">
                <a16:creationId xmlns:a16="http://schemas.microsoft.com/office/drawing/2014/main" id="{2FF156F3-7515-4D28-8C39-CA5D862E67D1}"/>
              </a:ext>
              <a:ext uri="{C183D7F6-B498-43B3-948B-1728B52AA6E4}">
                <adec:decorative xmlns:adec="http://schemas.microsoft.com/office/drawing/2017/decorative" val="1"/>
              </a:ext>
            </a:extLst>
          </p:cNvPr>
          <p:cNvSpPr/>
          <p:nvPr/>
        </p:nvSpPr>
        <p:spPr bwMode="auto">
          <a:xfrm>
            <a:off x="320279" y="881020"/>
            <a:ext cx="4192449" cy="32664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6" name="Table 3">
            <a:extLst>
              <a:ext uri="{FF2B5EF4-FFF2-40B4-BE49-F238E27FC236}">
                <a16:creationId xmlns:a16="http://schemas.microsoft.com/office/drawing/2014/main" id="{6DC18474-07B8-4C26-8002-7C596525CF53}"/>
              </a:ext>
              <a:ext uri="{C183D7F6-B498-43B3-948B-1728B52AA6E4}">
                <adec:decorative xmlns:adec="http://schemas.microsoft.com/office/drawing/2017/decorative" val="0"/>
              </a:ext>
            </a:extLst>
          </p:cNvPr>
          <p:cNvGraphicFramePr>
            <a:graphicFrameLocks noGrp="1"/>
          </p:cNvGraphicFramePr>
          <p:nvPr/>
        </p:nvGraphicFramePr>
        <p:xfrm>
          <a:off x="640253" y="1297100"/>
          <a:ext cx="3452775" cy="708660"/>
        </p:xfrm>
        <a:graphic>
          <a:graphicData uri="http://schemas.openxmlformats.org/drawingml/2006/table">
            <a:tbl>
              <a:tblPr firstRow="1" bandRow="1">
                <a:tableStyleId>{5C22544A-7EE6-4342-B048-85BDC9FD1C3A}</a:tableStyleId>
              </a:tblPr>
              <a:tblGrid>
                <a:gridCol w="1150925">
                  <a:extLst>
                    <a:ext uri="{9D8B030D-6E8A-4147-A177-3AD203B41FA5}">
                      <a16:colId xmlns:a16="http://schemas.microsoft.com/office/drawing/2014/main" val="1727388637"/>
                    </a:ext>
                  </a:extLst>
                </a:gridCol>
                <a:gridCol w="1150925">
                  <a:extLst>
                    <a:ext uri="{9D8B030D-6E8A-4147-A177-3AD203B41FA5}">
                      <a16:colId xmlns:a16="http://schemas.microsoft.com/office/drawing/2014/main" val="299907239"/>
                    </a:ext>
                  </a:extLst>
                </a:gridCol>
                <a:gridCol w="1150925">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Customer</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27" name="Rectangle 26" descr="Highlighting Customer ID">
            <a:extLst>
              <a:ext uri="{FF2B5EF4-FFF2-40B4-BE49-F238E27FC236}">
                <a16:creationId xmlns:a16="http://schemas.microsoft.com/office/drawing/2014/main" id="{2BDC7B6A-82F0-4433-90B3-E8DD64547840}"/>
              </a:ext>
              <a:ext uri="{C183D7F6-B498-43B3-948B-1728B52AA6E4}">
                <adec:decorative xmlns:adec="http://schemas.microsoft.com/office/drawing/2017/decorative" val="0"/>
              </a:ext>
            </a:extLst>
          </p:cNvPr>
          <p:cNvSpPr/>
          <p:nvPr/>
        </p:nvSpPr>
        <p:spPr bwMode="auto">
          <a:xfrm>
            <a:off x="640253" y="1514443"/>
            <a:ext cx="1178870" cy="25111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cxnSp>
        <p:nvCxnSpPr>
          <p:cNvPr id="28" name="Connector: Elbow 27" descr="A connector">
            <a:extLst>
              <a:ext uri="{FF2B5EF4-FFF2-40B4-BE49-F238E27FC236}">
                <a16:creationId xmlns:a16="http://schemas.microsoft.com/office/drawing/2014/main" id="{3778BF4F-457C-4F99-ABB3-DF6A4D36D18D}"/>
              </a:ext>
              <a:ext uri="{C183D7F6-B498-43B3-948B-1728B52AA6E4}">
                <adec:decorative xmlns:adec="http://schemas.microsoft.com/office/drawing/2017/decorative" val="0"/>
              </a:ext>
            </a:extLst>
          </p:cNvPr>
          <p:cNvCxnSpPr>
            <a:cxnSpLocks/>
            <a:stCxn id="27" idx="2"/>
            <a:endCxn id="30" idx="0"/>
          </p:cNvCxnSpPr>
          <p:nvPr/>
        </p:nvCxnSpPr>
        <p:spPr>
          <a:xfrm rot="16200000" flipH="1">
            <a:off x="1356991" y="1638255"/>
            <a:ext cx="840334" cy="1094939"/>
          </a:xfrm>
          <a:prstGeom prst="bentConnector3">
            <a:avLst>
              <a:gd name="adj1" fmla="val 50000"/>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aphicFrame>
        <p:nvGraphicFramePr>
          <p:cNvPr id="29" name="Table 28">
            <a:extLst>
              <a:ext uri="{FF2B5EF4-FFF2-40B4-BE49-F238E27FC236}">
                <a16:creationId xmlns:a16="http://schemas.microsoft.com/office/drawing/2014/main" id="{B0DB73B3-A894-4A03-BC7B-0A0A779624B7}"/>
              </a:ext>
              <a:ext uri="{C183D7F6-B498-43B3-948B-1728B52AA6E4}">
                <adec:decorative xmlns:adec="http://schemas.microsoft.com/office/drawing/2017/decorative" val="0"/>
              </a:ext>
            </a:extLst>
          </p:cNvPr>
          <p:cNvGraphicFramePr>
            <a:graphicFrameLocks noGrp="1"/>
          </p:cNvGraphicFramePr>
          <p:nvPr/>
        </p:nvGraphicFramePr>
        <p:xfrm>
          <a:off x="739754" y="2394940"/>
          <a:ext cx="3169749" cy="944880"/>
        </p:xfrm>
        <a:graphic>
          <a:graphicData uri="http://schemas.openxmlformats.org/drawingml/2006/table">
            <a:tbl>
              <a:tblPr firstRow="1" bandRow="1">
                <a:tableStyleId>{5C22544A-7EE6-4342-B048-85BDC9FD1C3A}</a:tableStyleId>
              </a:tblPr>
              <a:tblGrid>
                <a:gridCol w="1056583">
                  <a:extLst>
                    <a:ext uri="{9D8B030D-6E8A-4147-A177-3AD203B41FA5}">
                      <a16:colId xmlns:a16="http://schemas.microsoft.com/office/drawing/2014/main" val="1727388637"/>
                    </a:ext>
                  </a:extLst>
                </a:gridCol>
                <a:gridCol w="1056583">
                  <a:extLst>
                    <a:ext uri="{9D8B030D-6E8A-4147-A177-3AD203B41FA5}">
                      <a16:colId xmlns:a16="http://schemas.microsoft.com/office/drawing/2014/main" val="299907239"/>
                    </a:ext>
                  </a:extLst>
                </a:gridCol>
                <a:gridCol w="1056583">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Orders</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OrderDate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bl>
          </a:graphicData>
        </a:graphic>
      </p:graphicFrame>
      <p:sp>
        <p:nvSpPr>
          <p:cNvPr id="30" name="Rectangle 29" descr="Highlighting Customer ID">
            <a:extLst>
              <a:ext uri="{FF2B5EF4-FFF2-40B4-BE49-F238E27FC236}">
                <a16:creationId xmlns:a16="http://schemas.microsoft.com/office/drawing/2014/main" id="{13BA4052-C129-4F0D-BB67-163509EAEDF4}"/>
              </a:ext>
              <a:ext uri="{C183D7F6-B498-43B3-948B-1728B52AA6E4}">
                <adec:decorative xmlns:adec="http://schemas.microsoft.com/office/drawing/2017/decorative" val="0"/>
              </a:ext>
            </a:extLst>
          </p:cNvPr>
          <p:cNvSpPr/>
          <p:nvPr/>
        </p:nvSpPr>
        <p:spPr bwMode="auto">
          <a:xfrm>
            <a:off x="1731466" y="2605892"/>
            <a:ext cx="1186323" cy="2548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sp>
        <p:nvSpPr>
          <p:cNvPr id="31" name="Rectangle 30">
            <a:extLst>
              <a:ext uri="{FF2B5EF4-FFF2-40B4-BE49-F238E27FC236}">
                <a16:creationId xmlns:a16="http://schemas.microsoft.com/office/drawing/2014/main" id="{50B5FFB0-1080-40B3-9A31-84A016944900}"/>
              </a:ext>
            </a:extLst>
          </p:cNvPr>
          <p:cNvSpPr/>
          <p:nvPr/>
        </p:nvSpPr>
        <p:spPr bwMode="auto">
          <a:xfrm>
            <a:off x="4637226"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200" dirty="0">
                <a:solidFill>
                  <a:schemeClr val="bg1"/>
                </a:solidFill>
                <a:latin typeface="+mj-lt"/>
                <a:cs typeface="Segoe UI" pitchFamily="34" charset="0"/>
              </a:rPr>
              <a:t>Online Analytical Processing (OLAP)</a:t>
            </a:r>
          </a:p>
        </p:txBody>
      </p:sp>
      <p:sp>
        <p:nvSpPr>
          <p:cNvPr id="32" name="Rectangle 31">
            <a:extLst>
              <a:ext uri="{FF2B5EF4-FFF2-40B4-BE49-F238E27FC236}">
                <a16:creationId xmlns:a16="http://schemas.microsoft.com/office/drawing/2014/main" id="{D522283C-74CB-4CE7-AB04-31EF68483300}"/>
              </a:ext>
              <a:ext uri="{C183D7F6-B498-43B3-948B-1728B52AA6E4}">
                <adec:decorative xmlns:adec="http://schemas.microsoft.com/office/drawing/2017/decorative" val="1"/>
              </a:ext>
            </a:extLst>
          </p:cNvPr>
          <p:cNvSpPr/>
          <p:nvPr/>
        </p:nvSpPr>
        <p:spPr bwMode="auto">
          <a:xfrm>
            <a:off x="4637226" y="881019"/>
            <a:ext cx="4192449" cy="3267427"/>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graphicFrame>
        <p:nvGraphicFramePr>
          <p:cNvPr id="33" name="Table 32">
            <a:extLst>
              <a:ext uri="{FF2B5EF4-FFF2-40B4-BE49-F238E27FC236}">
                <a16:creationId xmlns:a16="http://schemas.microsoft.com/office/drawing/2014/main" id="{C3B157A8-4221-47D3-9EFE-914D83EBDCEC}"/>
              </a:ext>
              <a:ext uri="{C183D7F6-B498-43B3-948B-1728B52AA6E4}">
                <adec:decorative xmlns:adec="http://schemas.microsoft.com/office/drawing/2017/decorative" val="0"/>
              </a:ext>
            </a:extLst>
          </p:cNvPr>
          <p:cNvGraphicFramePr>
            <a:graphicFrameLocks noGrp="1"/>
          </p:cNvGraphicFramePr>
          <p:nvPr/>
        </p:nvGraphicFramePr>
        <p:xfrm>
          <a:off x="4784564" y="1374268"/>
          <a:ext cx="1275148" cy="1020672"/>
        </p:xfrm>
        <a:graphic>
          <a:graphicData uri="http://schemas.openxmlformats.org/drawingml/2006/table">
            <a:tbl>
              <a:tblPr firstRow="1" bandRow="1">
                <a:tableStyleId>{5C22544A-7EE6-4342-B048-85BDC9FD1C3A}</a:tableStyleId>
              </a:tblPr>
              <a:tblGrid>
                <a:gridCol w="182164">
                  <a:extLst>
                    <a:ext uri="{9D8B030D-6E8A-4147-A177-3AD203B41FA5}">
                      <a16:colId xmlns:a16="http://schemas.microsoft.com/office/drawing/2014/main" val="1727388637"/>
                    </a:ext>
                  </a:extLst>
                </a:gridCol>
                <a:gridCol w="182164">
                  <a:extLst>
                    <a:ext uri="{9D8B030D-6E8A-4147-A177-3AD203B41FA5}">
                      <a16:colId xmlns:a16="http://schemas.microsoft.com/office/drawing/2014/main" val="2933502934"/>
                    </a:ext>
                  </a:extLst>
                </a:gridCol>
                <a:gridCol w="182164">
                  <a:extLst>
                    <a:ext uri="{9D8B030D-6E8A-4147-A177-3AD203B41FA5}">
                      <a16:colId xmlns:a16="http://schemas.microsoft.com/office/drawing/2014/main" val="3275465788"/>
                    </a:ext>
                  </a:extLst>
                </a:gridCol>
                <a:gridCol w="182164">
                  <a:extLst>
                    <a:ext uri="{9D8B030D-6E8A-4147-A177-3AD203B41FA5}">
                      <a16:colId xmlns:a16="http://schemas.microsoft.com/office/drawing/2014/main" val="942075906"/>
                    </a:ext>
                  </a:extLst>
                </a:gridCol>
                <a:gridCol w="182164">
                  <a:extLst>
                    <a:ext uri="{9D8B030D-6E8A-4147-A177-3AD203B41FA5}">
                      <a16:colId xmlns:a16="http://schemas.microsoft.com/office/drawing/2014/main" val="1462656416"/>
                    </a:ext>
                  </a:extLst>
                </a:gridCol>
                <a:gridCol w="182164">
                  <a:extLst>
                    <a:ext uri="{9D8B030D-6E8A-4147-A177-3AD203B41FA5}">
                      <a16:colId xmlns:a16="http://schemas.microsoft.com/office/drawing/2014/main" val="299907239"/>
                    </a:ext>
                  </a:extLst>
                </a:gridCol>
                <a:gridCol w="182164">
                  <a:extLst>
                    <a:ext uri="{9D8B030D-6E8A-4147-A177-3AD203B41FA5}">
                      <a16:colId xmlns:a16="http://schemas.microsoft.com/office/drawing/2014/main" val="2578400319"/>
                    </a:ext>
                  </a:extLst>
                </a:gridCol>
              </a:tblGrid>
              <a:tr h="170112">
                <a:tc>
                  <a:txBody>
                    <a:bodyPr/>
                    <a:lstStyle/>
                    <a:p>
                      <a:endParaRPr lang="en-US" sz="500" dirty="0">
                        <a:solidFill>
                          <a:schemeClr val="bg1"/>
                        </a:solidFill>
                      </a:endParaRPr>
                    </a:p>
                  </a:txBody>
                  <a:tcPr marL="54864" marR="54864" marT="34290" marB="34290">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pic>
        <p:nvPicPr>
          <p:cNvPr id="34" name="Graphic 33" descr="aggregation">
            <a:extLst>
              <a:ext uri="{FF2B5EF4-FFF2-40B4-BE49-F238E27FC236}">
                <a16:creationId xmlns:a16="http://schemas.microsoft.com/office/drawing/2014/main" id="{DAE6D733-3762-4301-B1A5-0B6AA6E10C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67712" y="1542031"/>
            <a:ext cx="685800" cy="685800"/>
          </a:xfrm>
          <a:prstGeom prst="rect">
            <a:avLst/>
          </a:prstGeom>
        </p:spPr>
      </p:pic>
      <p:sp>
        <p:nvSpPr>
          <p:cNvPr id="35" name="Cube 34" descr="OLAP cube">
            <a:extLst>
              <a:ext uri="{FF2B5EF4-FFF2-40B4-BE49-F238E27FC236}">
                <a16:creationId xmlns:a16="http://schemas.microsoft.com/office/drawing/2014/main" id="{22296B46-1AE1-4717-B8A1-82D6B300D13B}"/>
              </a:ext>
            </a:extLst>
          </p:cNvPr>
          <p:cNvSpPr/>
          <p:nvPr/>
        </p:nvSpPr>
        <p:spPr bwMode="auto">
          <a:xfrm>
            <a:off x="7761514" y="1585573"/>
            <a:ext cx="598715" cy="598715"/>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Arrow Connector 35" descr="data movement">
            <a:extLst>
              <a:ext uri="{FF2B5EF4-FFF2-40B4-BE49-F238E27FC236}">
                <a16:creationId xmlns:a16="http://schemas.microsoft.com/office/drawing/2014/main" id="{C7564599-D6BB-4CE4-A0C8-6AD6A74E9153}"/>
              </a:ext>
            </a:extLst>
          </p:cNvPr>
          <p:cNvCxnSpPr/>
          <p:nvPr/>
        </p:nvCxnSpPr>
        <p:spPr>
          <a:xfrm>
            <a:off x="6059710"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descr="data movement">
            <a:extLst>
              <a:ext uri="{FF2B5EF4-FFF2-40B4-BE49-F238E27FC236}">
                <a16:creationId xmlns:a16="http://schemas.microsoft.com/office/drawing/2014/main" id="{4CE2A205-2D37-43A5-8308-B99BC1C238DB}"/>
              </a:ext>
            </a:extLst>
          </p:cNvPr>
          <p:cNvCxnSpPr/>
          <p:nvPr/>
        </p:nvCxnSpPr>
        <p:spPr>
          <a:xfrm>
            <a:off x="7153724"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789EAF8-8676-4ABE-B4EC-01CD9A088E39}"/>
              </a:ext>
            </a:extLst>
          </p:cNvPr>
          <p:cNvSpPr txBox="1"/>
          <p:nvPr/>
        </p:nvSpPr>
        <p:spPr>
          <a:xfrm>
            <a:off x="4688193" y="2990144"/>
            <a:ext cx="3614057"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periodically loaded, aggregated and stored in a cube</a:t>
            </a:r>
          </a:p>
        </p:txBody>
      </p:sp>
      <p:sp>
        <p:nvSpPr>
          <p:cNvPr id="39" name="TextBox 38">
            <a:extLst>
              <a:ext uri="{FF2B5EF4-FFF2-40B4-BE49-F238E27FC236}">
                <a16:creationId xmlns:a16="http://schemas.microsoft.com/office/drawing/2014/main" id="{3EEB4298-AC71-4AA8-9B58-533ABF085BB2}"/>
              </a:ext>
            </a:extLst>
          </p:cNvPr>
          <p:cNvSpPr txBox="1"/>
          <p:nvPr/>
        </p:nvSpPr>
        <p:spPr>
          <a:xfrm>
            <a:off x="511629" y="3377384"/>
            <a:ext cx="3831772"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stored one transaction at a time</a:t>
            </a:r>
          </a:p>
        </p:txBody>
      </p:sp>
    </p:spTree>
    <p:extLst>
      <p:ext uri="{BB962C8B-B14F-4D97-AF65-F5344CB8AC3E}">
        <p14:creationId xmlns:p14="http://schemas.microsoft.com/office/powerpoint/2010/main" val="4289232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Processing Types</a:t>
            </a:r>
          </a:p>
        </p:txBody>
      </p:sp>
      <p:grpSp>
        <p:nvGrpSpPr>
          <p:cNvPr id="4" name="Group 3">
            <a:extLst>
              <a:ext uri="{FF2B5EF4-FFF2-40B4-BE49-F238E27FC236}">
                <a16:creationId xmlns:a16="http://schemas.microsoft.com/office/drawing/2014/main" id="{B08E4BF9-8113-7B48-A915-F89C907EB9E0}"/>
              </a:ext>
            </a:extLst>
          </p:cNvPr>
          <p:cNvGrpSpPr/>
          <p:nvPr/>
        </p:nvGrpSpPr>
        <p:grpSpPr>
          <a:xfrm>
            <a:off x="320279" y="888433"/>
            <a:ext cx="8509397" cy="3254942"/>
            <a:chOff x="320279" y="888433"/>
            <a:chExt cx="8509397" cy="3254942"/>
          </a:xfrm>
        </p:grpSpPr>
        <p:sp>
          <p:nvSpPr>
            <p:cNvPr id="5" name="Rectangle 4">
              <a:extLst>
                <a:ext uri="{FF2B5EF4-FFF2-40B4-BE49-F238E27FC236}">
                  <a16:creationId xmlns:a16="http://schemas.microsoft.com/office/drawing/2014/main" id="{A8485EE7-718B-644D-9DAD-286722284D4D}"/>
                </a:ext>
                <a:ext uri="{C183D7F6-B498-43B3-948B-1728B52AA6E4}">
                  <adec:decorative xmlns:adec="http://schemas.microsoft.com/office/drawing/2017/decorative" val="1"/>
                </a:ext>
              </a:extLst>
            </p:cNvPr>
            <p:cNvSpPr/>
            <p:nvPr/>
          </p:nvSpPr>
          <p:spPr bwMode="auto">
            <a:xfrm>
              <a:off x="320279" y="888433"/>
              <a:ext cx="8509397" cy="325494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Aft>
                  <a:spcPts val="450"/>
                </a:spcAft>
              </a:pPr>
              <a:endParaRPr lang="en-US" sz="1500" dirty="0">
                <a:solidFill>
                  <a:schemeClr val="tx1"/>
                </a:solidFill>
              </a:endParaRPr>
            </a:p>
          </p:txBody>
        </p:sp>
        <p:sp>
          <p:nvSpPr>
            <p:cNvPr id="6" name="Rectangle 5">
              <a:extLst>
                <a:ext uri="{FF2B5EF4-FFF2-40B4-BE49-F238E27FC236}">
                  <a16:creationId xmlns:a16="http://schemas.microsoft.com/office/drawing/2014/main" id="{167B1021-5B48-F14D-8E67-BD42262A9A0A}"/>
                </a:ext>
                <a:ext uri="{C183D7F6-B498-43B3-948B-1728B52AA6E4}">
                  <adec:decorative xmlns:adec="http://schemas.microsoft.com/office/drawing/2017/decorative" val="1"/>
                </a:ext>
              </a:extLst>
            </p:cNvPr>
            <p:cNvSpPr/>
            <p:nvPr/>
          </p:nvSpPr>
          <p:spPr bwMode="auto">
            <a:xfrm>
              <a:off x="398355" y="973366"/>
              <a:ext cx="1983280" cy="3067692"/>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B5759FF2-0C76-D745-B853-2C72EB7272AF}"/>
                </a:ext>
              </a:extLst>
            </p:cNvPr>
            <p:cNvSpPr txBox="1"/>
            <p:nvPr/>
          </p:nvSpPr>
          <p:spPr>
            <a:xfrm>
              <a:off x="496144" y="1038087"/>
              <a:ext cx="438262"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Batch</a:t>
              </a:r>
            </a:p>
          </p:txBody>
        </p:sp>
        <p:pic>
          <p:nvPicPr>
            <p:cNvPr id="8" name="Graphic 7" descr="Icon of Stopwatch">
              <a:extLst>
                <a:ext uri="{FF2B5EF4-FFF2-40B4-BE49-F238E27FC236}">
                  <a16:creationId xmlns:a16="http://schemas.microsoft.com/office/drawing/2014/main" id="{2E4967E6-4303-8F40-8037-BB65DB499D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270263"/>
              <a:ext cx="296167" cy="296167"/>
            </a:xfrm>
            <a:prstGeom prst="rect">
              <a:avLst/>
            </a:prstGeom>
          </p:spPr>
        </p:pic>
        <p:pic>
          <p:nvPicPr>
            <p:cNvPr id="9" name="Picture 8" descr="Icons of Binary numbers">
              <a:extLst>
                <a:ext uri="{FF2B5EF4-FFF2-40B4-BE49-F238E27FC236}">
                  <a16:creationId xmlns:a16="http://schemas.microsoft.com/office/drawing/2014/main" id="{094F92ED-097D-AC4A-AC95-5EB78E4F3D29}"/>
                </a:ext>
              </a:extLst>
            </p:cNvPr>
            <p:cNvPicPr>
              <a:picLocks noChangeAspect="1"/>
            </p:cNvPicPr>
            <p:nvPr/>
          </p:nvPicPr>
          <p:blipFill>
            <a:blip r:embed="rId4"/>
            <a:stretch>
              <a:fillRect/>
            </a:stretch>
          </p:blipFill>
          <p:spPr>
            <a:xfrm>
              <a:off x="807645" y="1311806"/>
              <a:ext cx="854468" cy="250055"/>
            </a:xfrm>
            <a:prstGeom prst="rect">
              <a:avLst/>
            </a:prstGeom>
          </p:spPr>
        </p:pic>
        <p:pic>
          <p:nvPicPr>
            <p:cNvPr id="10" name="Graphic 9" descr="Icon of Stopwatch">
              <a:extLst>
                <a:ext uri="{FF2B5EF4-FFF2-40B4-BE49-F238E27FC236}">
                  <a16:creationId xmlns:a16="http://schemas.microsoft.com/office/drawing/2014/main" id="{71580F73-CDF3-BA49-936C-FF6C7CE65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611091"/>
              <a:ext cx="296167" cy="296167"/>
            </a:xfrm>
            <a:prstGeom prst="rect">
              <a:avLst/>
            </a:prstGeom>
          </p:spPr>
        </p:pic>
        <p:pic>
          <p:nvPicPr>
            <p:cNvPr id="11" name="Picture 10" descr="Icons of Binary numbers">
              <a:extLst>
                <a:ext uri="{FF2B5EF4-FFF2-40B4-BE49-F238E27FC236}">
                  <a16:creationId xmlns:a16="http://schemas.microsoft.com/office/drawing/2014/main" id="{7EE25E79-1E0F-694B-A5B6-7A68B68EDEF7}"/>
                </a:ext>
              </a:extLst>
            </p:cNvPr>
            <p:cNvPicPr>
              <a:picLocks noChangeAspect="1"/>
            </p:cNvPicPr>
            <p:nvPr/>
          </p:nvPicPr>
          <p:blipFill>
            <a:blip r:embed="rId4"/>
            <a:stretch>
              <a:fillRect/>
            </a:stretch>
          </p:blipFill>
          <p:spPr>
            <a:xfrm>
              <a:off x="807645" y="1643390"/>
              <a:ext cx="854468" cy="250055"/>
            </a:xfrm>
            <a:prstGeom prst="rect">
              <a:avLst/>
            </a:prstGeom>
          </p:spPr>
        </p:pic>
        <p:pic>
          <p:nvPicPr>
            <p:cNvPr id="12" name="Graphic 11" descr="Icon of Stopwatch">
              <a:extLst>
                <a:ext uri="{FF2B5EF4-FFF2-40B4-BE49-F238E27FC236}">
                  <a16:creationId xmlns:a16="http://schemas.microsoft.com/office/drawing/2014/main" id="{537D71D2-8722-D74D-A5CF-0DE3C62F6F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947555"/>
              <a:ext cx="296167" cy="296167"/>
            </a:xfrm>
            <a:prstGeom prst="rect">
              <a:avLst/>
            </a:prstGeom>
          </p:spPr>
        </p:pic>
        <p:pic>
          <p:nvPicPr>
            <p:cNvPr id="13" name="Picture 12" descr="Icons of Binary numbers">
              <a:extLst>
                <a:ext uri="{FF2B5EF4-FFF2-40B4-BE49-F238E27FC236}">
                  <a16:creationId xmlns:a16="http://schemas.microsoft.com/office/drawing/2014/main" id="{54A3AF4A-0387-544A-9C5A-BF811DBF1491}"/>
                </a:ext>
              </a:extLst>
            </p:cNvPr>
            <p:cNvPicPr>
              <a:picLocks noChangeAspect="1"/>
            </p:cNvPicPr>
            <p:nvPr/>
          </p:nvPicPr>
          <p:blipFill>
            <a:blip r:embed="rId4"/>
            <a:stretch>
              <a:fillRect/>
            </a:stretch>
          </p:blipFill>
          <p:spPr>
            <a:xfrm>
              <a:off x="807645" y="1970610"/>
              <a:ext cx="854468" cy="250055"/>
            </a:xfrm>
            <a:prstGeom prst="rect">
              <a:avLst/>
            </a:prstGeom>
          </p:spPr>
        </p:pic>
        <p:sp>
          <p:nvSpPr>
            <p:cNvPr id="14" name="TextBox 13">
              <a:extLst>
                <a:ext uri="{FF2B5EF4-FFF2-40B4-BE49-F238E27FC236}">
                  <a16:creationId xmlns:a16="http://schemas.microsoft.com/office/drawing/2014/main" id="{0EB29335-3748-544A-B0E6-525251AFD54F}"/>
                </a:ext>
              </a:extLst>
            </p:cNvPr>
            <p:cNvSpPr txBox="1"/>
            <p:nvPr/>
          </p:nvSpPr>
          <p:spPr>
            <a:xfrm>
              <a:off x="496145" y="2537510"/>
              <a:ext cx="794128"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Streaming</a:t>
              </a:r>
            </a:p>
          </p:txBody>
        </p:sp>
        <p:pic>
          <p:nvPicPr>
            <p:cNvPr id="15" name="Picture 14" descr="Icons of Binary numbers">
              <a:extLst>
                <a:ext uri="{FF2B5EF4-FFF2-40B4-BE49-F238E27FC236}">
                  <a16:creationId xmlns:a16="http://schemas.microsoft.com/office/drawing/2014/main" id="{D67EC27D-F9C0-9D4F-AAAB-585901321C3B}"/>
                </a:ext>
              </a:extLst>
            </p:cNvPr>
            <p:cNvPicPr>
              <a:picLocks noChangeAspect="1"/>
            </p:cNvPicPr>
            <p:nvPr/>
          </p:nvPicPr>
          <p:blipFill>
            <a:blip r:embed="rId5"/>
            <a:stretch>
              <a:fillRect/>
            </a:stretch>
          </p:blipFill>
          <p:spPr>
            <a:xfrm>
              <a:off x="500511" y="2863912"/>
              <a:ext cx="879874" cy="1071093"/>
            </a:xfrm>
            <a:prstGeom prst="rect">
              <a:avLst/>
            </a:prstGeom>
          </p:spPr>
        </p:pic>
        <p:pic>
          <p:nvPicPr>
            <p:cNvPr id="16" name="Picture 15" descr=" Database">
              <a:extLst>
                <a:ext uri="{FF2B5EF4-FFF2-40B4-BE49-F238E27FC236}">
                  <a16:creationId xmlns:a16="http://schemas.microsoft.com/office/drawing/2014/main" id="{453D999A-CA43-5947-815D-6DF3307971CC}"/>
                </a:ext>
              </a:extLst>
            </p:cNvPr>
            <p:cNvPicPr>
              <a:picLocks noChangeAspect="1"/>
            </p:cNvPicPr>
            <p:nvPr/>
          </p:nvPicPr>
          <p:blipFill>
            <a:blip r:embed="rId6"/>
            <a:stretch>
              <a:fillRect/>
            </a:stretch>
          </p:blipFill>
          <p:spPr>
            <a:xfrm>
              <a:off x="5298107" y="1632350"/>
              <a:ext cx="1370556" cy="1767108"/>
            </a:xfrm>
            <a:prstGeom prst="rect">
              <a:avLst/>
            </a:prstGeom>
          </p:spPr>
        </p:pic>
        <p:cxnSp>
          <p:nvCxnSpPr>
            <p:cNvPr id="17" name="Straight Arrow Connector 16" descr="Movement arrow">
              <a:extLst>
                <a:ext uri="{FF2B5EF4-FFF2-40B4-BE49-F238E27FC236}">
                  <a16:creationId xmlns:a16="http://schemas.microsoft.com/office/drawing/2014/main" id="{6108629C-9D43-A841-81BE-324A0D507D35}"/>
                </a:ext>
              </a:extLst>
            </p:cNvPr>
            <p:cNvCxnSpPr/>
            <p:nvPr/>
          </p:nvCxnSpPr>
          <p:spPr>
            <a:xfrm>
              <a:off x="1948543" y="1632351"/>
              <a:ext cx="3113315" cy="72985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descr="batch of data">
              <a:extLst>
                <a:ext uri="{FF2B5EF4-FFF2-40B4-BE49-F238E27FC236}">
                  <a16:creationId xmlns:a16="http://schemas.microsoft.com/office/drawing/2014/main" id="{422C815A-7636-E74F-BAE3-8F0B0BBDF1FB}"/>
                </a:ext>
              </a:extLst>
            </p:cNvPr>
            <p:cNvSpPr/>
            <p:nvPr/>
          </p:nvSpPr>
          <p:spPr bwMode="auto">
            <a:xfrm>
              <a:off x="2469801" y="1626549"/>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descr="batch of data">
              <a:extLst>
                <a:ext uri="{FF2B5EF4-FFF2-40B4-BE49-F238E27FC236}">
                  <a16:creationId xmlns:a16="http://schemas.microsoft.com/office/drawing/2014/main" id="{65CABDA4-09EA-7247-851A-DC99F80AB7AD}"/>
                </a:ext>
              </a:extLst>
            </p:cNvPr>
            <p:cNvSpPr/>
            <p:nvPr/>
          </p:nvSpPr>
          <p:spPr bwMode="auto">
            <a:xfrm>
              <a:off x="4270791" y="2071023"/>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descr="Movement arrow with streaming data">
              <a:extLst>
                <a:ext uri="{FF2B5EF4-FFF2-40B4-BE49-F238E27FC236}">
                  <a16:creationId xmlns:a16="http://schemas.microsoft.com/office/drawing/2014/main" id="{70704158-0A0D-1A45-B36D-5E69F4DA8944}"/>
                </a:ext>
              </a:extLst>
            </p:cNvPr>
            <p:cNvCxnSpPr>
              <a:cxnSpLocks/>
            </p:cNvCxnSpPr>
            <p:nvPr/>
          </p:nvCxnSpPr>
          <p:spPr>
            <a:xfrm flipV="1">
              <a:off x="1861457" y="2863912"/>
              <a:ext cx="3211286" cy="535547"/>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311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Processing</a:t>
            </a:r>
          </a:p>
        </p:txBody>
      </p:sp>
      <p:pic>
        <p:nvPicPr>
          <p:cNvPr id="3" name="Picture 2" descr="Diagram shows a raw data ingested for data processing. The data processing includes functions such as Azure functions, cognitive services, Databricks and other tools which transform it into clean consumable data">
            <a:extLst>
              <a:ext uri="{FF2B5EF4-FFF2-40B4-BE49-F238E27FC236}">
                <a16:creationId xmlns:a16="http://schemas.microsoft.com/office/drawing/2014/main" id="{F3AA34CE-61A4-4ADD-82AF-8A1F16E638BB}"/>
              </a:ext>
            </a:extLst>
          </p:cNvPr>
          <p:cNvPicPr>
            <a:picLocks noChangeAspect="1"/>
          </p:cNvPicPr>
          <p:nvPr/>
        </p:nvPicPr>
        <p:blipFill>
          <a:blip r:embed="rId2"/>
          <a:stretch>
            <a:fillRect/>
          </a:stretch>
        </p:blipFill>
        <p:spPr>
          <a:xfrm>
            <a:off x="320279" y="894160"/>
            <a:ext cx="8525637" cy="3265551"/>
          </a:xfrm>
          <a:prstGeom prst="rect">
            <a:avLst/>
          </a:prstGeom>
        </p:spPr>
      </p:pic>
    </p:spTree>
    <p:extLst>
      <p:ext uri="{BB962C8B-B14F-4D97-AF65-F5344CB8AC3E}">
        <p14:creationId xmlns:p14="http://schemas.microsoft.com/office/powerpoint/2010/main" val="35222431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ETL</a:t>
            </a:r>
          </a:p>
        </p:txBody>
      </p:sp>
      <p:pic>
        <p:nvPicPr>
          <p:cNvPr id="3" name="Picture 2" descr="Diagram shows data which is extracted for transformation. Some of the sensitive data is discarded in this process. Next, the data is transformed using basic filtering and transformation tools which is then loaded for consumption ">
            <a:extLst>
              <a:ext uri="{FF2B5EF4-FFF2-40B4-BE49-F238E27FC236}">
                <a16:creationId xmlns:a16="http://schemas.microsoft.com/office/drawing/2014/main" id="{BB1743B0-D00F-4D18-B034-3BA96DE3B9A7}"/>
              </a:ext>
            </a:extLst>
          </p:cNvPr>
          <p:cNvPicPr>
            <a:picLocks noChangeAspect="1"/>
          </p:cNvPicPr>
          <p:nvPr/>
        </p:nvPicPr>
        <p:blipFill>
          <a:blip r:embed="rId2"/>
          <a:stretch>
            <a:fillRect/>
          </a:stretch>
        </p:blipFill>
        <p:spPr>
          <a:xfrm>
            <a:off x="320279" y="894160"/>
            <a:ext cx="8525637" cy="3265551"/>
          </a:xfrm>
          <a:prstGeom prst="rect">
            <a:avLst/>
          </a:prstGeom>
        </p:spPr>
      </p:pic>
      <p:sp>
        <p:nvSpPr>
          <p:cNvPr id="4" name="Rectangle: Rounded Corners 3">
            <a:extLst>
              <a:ext uri="{FF2B5EF4-FFF2-40B4-BE49-F238E27FC236}">
                <a16:creationId xmlns:a16="http://schemas.microsoft.com/office/drawing/2014/main" id="{2E2D2C12-2B42-46A1-AC5B-D8D251CA00F6}"/>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5" name="Rectangle: Rounded Corners 4">
            <a:extLst>
              <a:ext uri="{FF2B5EF4-FFF2-40B4-BE49-F238E27FC236}">
                <a16:creationId xmlns:a16="http://schemas.microsoft.com/office/drawing/2014/main" id="{D8335D93-29DB-4B7E-B2DA-B532584DA024}"/>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Stream Analytics</a:t>
            </a:r>
          </a:p>
        </p:txBody>
      </p:sp>
    </p:spTree>
    <p:extLst>
      <p:ext uri="{BB962C8B-B14F-4D97-AF65-F5344CB8AC3E}">
        <p14:creationId xmlns:p14="http://schemas.microsoft.com/office/powerpoint/2010/main" val="497930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ELT</a:t>
            </a:r>
          </a:p>
        </p:txBody>
      </p:sp>
      <p:pic>
        <p:nvPicPr>
          <p:cNvPr id="3" name="Picture 2" descr="Diagram which shows and extracted data loaded into Azure storage explorer. This data is then loaded for transformation and processing by Azure Cosmos DB. The processing includes Azure functions, cognitive services, Azure Databricks and other tools which is then fed to Azure storage explorer">
            <a:extLst>
              <a:ext uri="{FF2B5EF4-FFF2-40B4-BE49-F238E27FC236}">
                <a16:creationId xmlns:a16="http://schemas.microsoft.com/office/drawing/2014/main" id="{2751A511-DDC1-48DF-AC99-9098355B4981}"/>
              </a:ext>
            </a:extLst>
          </p:cNvPr>
          <p:cNvPicPr>
            <a:picLocks noChangeAspect="1"/>
          </p:cNvPicPr>
          <p:nvPr/>
        </p:nvPicPr>
        <p:blipFill>
          <a:blip r:embed="rId2"/>
          <a:stretch>
            <a:fillRect/>
          </a:stretch>
        </p:blipFill>
        <p:spPr>
          <a:xfrm>
            <a:off x="320279" y="894160"/>
            <a:ext cx="8525637" cy="3265551"/>
          </a:xfrm>
          <a:prstGeom prst="rect">
            <a:avLst/>
          </a:prstGeom>
        </p:spPr>
      </p:pic>
      <p:sp>
        <p:nvSpPr>
          <p:cNvPr id="6" name="Rectangle: Rounded Corners 5">
            <a:extLst>
              <a:ext uri="{FF2B5EF4-FFF2-40B4-BE49-F238E27FC236}">
                <a16:creationId xmlns:a16="http://schemas.microsoft.com/office/drawing/2014/main" id="{6167F66C-837A-49C3-ABD1-4082ED583BCC}"/>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7" name="Rectangle: Rounded Corners 6">
            <a:extLst>
              <a:ext uri="{FF2B5EF4-FFF2-40B4-BE49-F238E27FC236}">
                <a16:creationId xmlns:a16="http://schemas.microsoft.com/office/drawing/2014/main" id="{B993EF01-A193-44BD-960F-F9A1D3A9C0F7}"/>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Synapse</a:t>
            </a:r>
          </a:p>
        </p:txBody>
      </p:sp>
    </p:spTree>
    <p:extLst>
      <p:ext uri="{BB962C8B-B14F-4D97-AF65-F5344CB8AC3E}">
        <p14:creationId xmlns:p14="http://schemas.microsoft.com/office/powerpoint/2010/main" val="25029046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Analytics</a:t>
            </a:r>
          </a:p>
        </p:txBody>
      </p:sp>
      <p:grpSp>
        <p:nvGrpSpPr>
          <p:cNvPr id="21" name="Group 20">
            <a:extLst>
              <a:ext uri="{FF2B5EF4-FFF2-40B4-BE49-F238E27FC236}">
                <a16:creationId xmlns:a16="http://schemas.microsoft.com/office/drawing/2014/main" id="{ABA5E33C-3F68-B04B-A979-94FAE38804AF}"/>
              </a:ext>
            </a:extLst>
          </p:cNvPr>
          <p:cNvGrpSpPr/>
          <p:nvPr/>
        </p:nvGrpSpPr>
        <p:grpSpPr>
          <a:xfrm>
            <a:off x="320279" y="879142"/>
            <a:ext cx="8509397" cy="3264233"/>
            <a:chOff x="320279" y="879142"/>
            <a:chExt cx="8509397" cy="3264233"/>
          </a:xfrm>
        </p:grpSpPr>
        <p:sp>
          <p:nvSpPr>
            <p:cNvPr id="22" name="Rectangle 21">
              <a:extLst>
                <a:ext uri="{FF2B5EF4-FFF2-40B4-BE49-F238E27FC236}">
                  <a16:creationId xmlns:a16="http://schemas.microsoft.com/office/drawing/2014/main" id="{CAECD33C-A647-B545-9283-5940D1FF366D}"/>
                </a:ext>
                <a:ext uri="{C183D7F6-B498-43B3-948B-1728B52AA6E4}">
                  <adec:decorative xmlns:adec="http://schemas.microsoft.com/office/drawing/2017/decorative" val="1"/>
                </a:ext>
              </a:extLst>
            </p:cNvPr>
            <p:cNvSpPr/>
            <p:nvPr/>
          </p:nvSpPr>
          <p:spPr bwMode="auto">
            <a:xfrm>
              <a:off x="320279" y="879142"/>
              <a:ext cx="1835093" cy="3264233"/>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pic>
          <p:nvPicPr>
            <p:cNvPr id="23" name="Graphic 22" descr="Icon of two building">
              <a:extLst>
                <a:ext uri="{FF2B5EF4-FFF2-40B4-BE49-F238E27FC236}">
                  <a16:creationId xmlns:a16="http://schemas.microsoft.com/office/drawing/2014/main" id="{DD32DCE4-A8C4-1B4B-94D0-44CE084B24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038" y="1013031"/>
              <a:ext cx="322461" cy="322461"/>
            </a:xfrm>
            <a:prstGeom prst="rect">
              <a:avLst/>
            </a:prstGeom>
            <a:effectLst/>
          </p:spPr>
        </p:pic>
        <p:sp>
          <p:nvSpPr>
            <p:cNvPr id="24" name="TextBox 23">
              <a:extLst>
                <a:ext uri="{FF2B5EF4-FFF2-40B4-BE49-F238E27FC236}">
                  <a16:creationId xmlns:a16="http://schemas.microsoft.com/office/drawing/2014/main" id="{8E3110C6-D8D8-344A-8ECF-8C6149877259}"/>
                </a:ext>
              </a:extLst>
            </p:cNvPr>
            <p:cNvSpPr txBox="1"/>
            <p:nvPr/>
          </p:nvSpPr>
          <p:spPr>
            <a:xfrm>
              <a:off x="457038" y="1378552"/>
              <a:ext cx="1570011" cy="438582"/>
            </a:xfrm>
            <a:prstGeom prst="rect">
              <a:avLst/>
            </a:prstGeom>
            <a:noFill/>
          </p:spPr>
          <p:txBody>
            <a:bodyPr wrap="square" lIns="0" tIns="0" rIns="0" bIns="0" rtlCol="0" anchor="t">
              <a:spAutoFit/>
            </a:bodyPr>
            <a:lstStyle/>
            <a:p>
              <a:pPr algn="l"/>
              <a:r>
                <a:rPr lang="en-US" sz="1200" dirty="0">
                  <a:latin typeface="+mj-lt"/>
                  <a:cs typeface="Segoe UI Semibold"/>
                </a:rPr>
                <a:t>On-premises data</a:t>
              </a:r>
            </a:p>
            <a:p>
              <a:pPr algn="l"/>
              <a:r>
                <a:rPr lang="en-US" sz="825" dirty="0">
                  <a:cs typeface="Segoe UI Semibold"/>
                </a:rPr>
                <a:t>SQL Server, Oracle,</a:t>
              </a:r>
              <a:br>
                <a:rPr lang="en-US" sz="825" dirty="0">
                  <a:cs typeface="Segoe UI Semibold"/>
                </a:rPr>
              </a:br>
              <a:r>
                <a:rPr lang="en-US" sz="825" dirty="0">
                  <a:cs typeface="Segoe UI Semibold"/>
                </a:rPr>
                <a:t>fileshares, SAP</a:t>
              </a:r>
            </a:p>
          </p:txBody>
        </p:sp>
        <p:pic>
          <p:nvPicPr>
            <p:cNvPr id="25" name="Graphic 24" descr="Icon of a cloud">
              <a:extLst>
                <a:ext uri="{FF2B5EF4-FFF2-40B4-BE49-F238E27FC236}">
                  <a16:creationId xmlns:a16="http://schemas.microsoft.com/office/drawing/2014/main" id="{7CD79B03-0037-D540-807B-64D56EC82C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038" y="2267742"/>
              <a:ext cx="343062" cy="343062"/>
            </a:xfrm>
            <a:prstGeom prst="rect">
              <a:avLst/>
            </a:prstGeom>
            <a:effectLst/>
          </p:spPr>
        </p:pic>
        <p:sp>
          <p:nvSpPr>
            <p:cNvPr id="26" name="TextBox 25">
              <a:extLst>
                <a:ext uri="{FF2B5EF4-FFF2-40B4-BE49-F238E27FC236}">
                  <a16:creationId xmlns:a16="http://schemas.microsoft.com/office/drawing/2014/main" id="{DF63E549-C401-B148-82C8-1FA118E7F9F6}"/>
                </a:ext>
              </a:extLst>
            </p:cNvPr>
            <p:cNvSpPr txBox="1"/>
            <p:nvPr/>
          </p:nvSpPr>
          <p:spPr>
            <a:xfrm>
              <a:off x="457038" y="259259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Cloud data</a:t>
              </a:r>
            </a:p>
            <a:p>
              <a:r>
                <a:rPr lang="en-US" sz="825" dirty="0">
                  <a:cs typeface="Segoe UI Semibold"/>
                </a:rPr>
                <a:t>Azure, AWS, GCP</a:t>
              </a:r>
            </a:p>
          </p:txBody>
        </p:sp>
        <p:pic>
          <p:nvPicPr>
            <p:cNvPr id="27" name="Graphic 26" descr="Icon of binary numbers">
              <a:extLst>
                <a:ext uri="{FF2B5EF4-FFF2-40B4-BE49-F238E27FC236}">
                  <a16:creationId xmlns:a16="http://schemas.microsoft.com/office/drawing/2014/main" id="{86D55734-8B29-FB4C-B623-ACA5D01E09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038" y="3366365"/>
              <a:ext cx="293056" cy="293056"/>
            </a:xfrm>
            <a:prstGeom prst="rect">
              <a:avLst/>
            </a:prstGeom>
          </p:spPr>
        </p:pic>
        <p:sp>
          <p:nvSpPr>
            <p:cNvPr id="28" name="TextBox 27">
              <a:extLst>
                <a:ext uri="{FF2B5EF4-FFF2-40B4-BE49-F238E27FC236}">
                  <a16:creationId xmlns:a16="http://schemas.microsoft.com/office/drawing/2014/main" id="{6406F78E-1DE8-E843-AD10-DC1F26DEAA91}"/>
                </a:ext>
              </a:extLst>
            </p:cNvPr>
            <p:cNvSpPr txBox="1"/>
            <p:nvPr/>
          </p:nvSpPr>
          <p:spPr>
            <a:xfrm>
              <a:off x="457038" y="367121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SaaS data</a:t>
              </a:r>
            </a:p>
            <a:p>
              <a:r>
                <a:rPr lang="en-US" sz="825" dirty="0">
                  <a:cs typeface="Segoe UI Semibold"/>
                </a:rPr>
                <a:t>Salesforce, Dynamics </a:t>
              </a:r>
            </a:p>
          </p:txBody>
        </p:sp>
        <p:sp>
          <p:nvSpPr>
            <p:cNvPr id="29" name="Right Brace 28" descr="Closed curly bracket which has On-premises  data, Cloud data and SaaS data in its scope">
              <a:extLst>
                <a:ext uri="{FF2B5EF4-FFF2-40B4-BE49-F238E27FC236}">
                  <a16:creationId xmlns:a16="http://schemas.microsoft.com/office/drawing/2014/main" id="{EA559827-5909-924A-B79C-A66FB1EF9C50}"/>
                </a:ext>
                <a:ext uri="{C183D7F6-B498-43B3-948B-1728B52AA6E4}">
                  <adec:decorative xmlns:adec="http://schemas.microsoft.com/office/drawing/2017/decorative" val="0"/>
                </a:ext>
              </a:extLst>
            </p:cNvPr>
            <p:cNvSpPr/>
            <p:nvPr/>
          </p:nvSpPr>
          <p:spPr>
            <a:xfrm>
              <a:off x="2260793" y="879142"/>
              <a:ext cx="256013" cy="3264233"/>
            </a:xfrm>
            <a:prstGeom prst="rightBrace">
              <a:avLst>
                <a:gd name="adj1" fmla="val 56504"/>
                <a:gd name="adj2" fmla="val 36253"/>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cxnSp>
          <p:nvCxnSpPr>
            <p:cNvPr id="30" name="Straight Connector 29">
              <a:extLst>
                <a:ext uri="{FF2B5EF4-FFF2-40B4-BE49-F238E27FC236}">
                  <a16:creationId xmlns:a16="http://schemas.microsoft.com/office/drawing/2014/main" id="{28352279-38AB-7A44-84EA-B54D9A61CA7B}"/>
                </a:ext>
                <a:ext uri="{C183D7F6-B498-43B3-948B-1728B52AA6E4}">
                  <adec:decorative xmlns:adec="http://schemas.microsoft.com/office/drawing/2017/decorative" val="1"/>
                </a:ext>
              </a:extLst>
            </p:cNvPr>
            <p:cNvCxnSpPr>
              <a:cxnSpLocks/>
            </p:cNvCxnSpPr>
            <p:nvPr/>
          </p:nvCxnSpPr>
          <p:spPr>
            <a:xfrm flipV="1">
              <a:off x="2516806" y="2063504"/>
              <a:ext cx="4681805" cy="0"/>
            </a:xfrm>
            <a:prstGeom prst="line">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8A66857-B805-494B-96A3-69999A179631}"/>
                </a:ext>
              </a:extLst>
            </p:cNvPr>
            <p:cNvSpPr/>
            <p:nvPr/>
          </p:nvSpPr>
          <p:spPr bwMode="auto">
            <a:xfrm>
              <a:off x="2619913" y="1445343"/>
              <a:ext cx="1271900" cy="123895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ingestion</a:t>
              </a:r>
            </a:p>
          </p:txBody>
        </p:sp>
        <p:pic>
          <p:nvPicPr>
            <p:cNvPr id="32" name="Graphic 31" descr="Icon of Data Factory">
              <a:extLst>
                <a:ext uri="{FF2B5EF4-FFF2-40B4-BE49-F238E27FC236}">
                  <a16:creationId xmlns:a16="http://schemas.microsoft.com/office/drawing/2014/main" id="{729E095D-5283-B04B-AA20-DD5B6C78B2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8614" y="1911146"/>
              <a:ext cx="497816" cy="508797"/>
            </a:xfrm>
            <a:prstGeom prst="rect">
              <a:avLst/>
            </a:prstGeom>
          </p:spPr>
        </p:pic>
        <p:sp>
          <p:nvSpPr>
            <p:cNvPr id="33" name="Rectangle 32">
              <a:extLst>
                <a:ext uri="{FF2B5EF4-FFF2-40B4-BE49-F238E27FC236}">
                  <a16:creationId xmlns:a16="http://schemas.microsoft.com/office/drawing/2014/main" id="{EEE76342-7DA1-BA4A-90D6-36855B0CFDF2}"/>
                </a:ext>
              </a:extLst>
            </p:cNvPr>
            <p:cNvSpPr/>
            <p:nvPr/>
          </p:nvSpPr>
          <p:spPr bwMode="auto">
            <a:xfrm>
              <a:off x="3989732" y="1445372"/>
              <a:ext cx="1741140" cy="123760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storage</a:t>
              </a:r>
            </a:p>
          </p:txBody>
        </p:sp>
        <p:pic>
          <p:nvPicPr>
            <p:cNvPr id="34" name="Picture 33" descr="Data Warehouse">
              <a:extLst>
                <a:ext uri="{FF2B5EF4-FFF2-40B4-BE49-F238E27FC236}">
                  <a16:creationId xmlns:a16="http://schemas.microsoft.com/office/drawing/2014/main" id="{50E7376F-BD28-124E-B02A-9CD5B79DC157}"/>
                </a:ext>
              </a:extLst>
            </p:cNvPr>
            <p:cNvPicPr>
              <a:picLocks noChangeAspect="1"/>
            </p:cNvPicPr>
            <p:nvPr/>
          </p:nvPicPr>
          <p:blipFill>
            <a:blip r:embed="rId10"/>
            <a:stretch>
              <a:fillRect/>
            </a:stretch>
          </p:blipFill>
          <p:spPr>
            <a:xfrm>
              <a:off x="4194412" y="1862501"/>
              <a:ext cx="603200" cy="606088"/>
            </a:xfrm>
            <a:prstGeom prst="rect">
              <a:avLst/>
            </a:prstGeom>
          </p:spPr>
        </p:pic>
        <p:pic>
          <p:nvPicPr>
            <p:cNvPr id="35" name="Picture 2" descr="Icon of server storage device">
              <a:extLst>
                <a:ext uri="{FF2B5EF4-FFF2-40B4-BE49-F238E27FC236}">
                  <a16:creationId xmlns:a16="http://schemas.microsoft.com/office/drawing/2014/main" id="{6C7B42A7-0D76-1F41-ABE7-CF4A4D4A3FE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5082467" y="1905572"/>
              <a:ext cx="470039" cy="51994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CFBEC6AC-3DDF-944C-AE6B-3D7B683E9E82}"/>
                </a:ext>
              </a:extLst>
            </p:cNvPr>
            <p:cNvSpPr/>
            <p:nvPr/>
          </p:nvSpPr>
          <p:spPr bwMode="auto">
            <a:xfrm>
              <a:off x="5828792" y="1444030"/>
              <a:ext cx="1271900"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processing</a:t>
              </a:r>
            </a:p>
          </p:txBody>
        </p:sp>
        <p:pic>
          <p:nvPicPr>
            <p:cNvPr id="37" name="Picture 36" descr="Icon of three gears">
              <a:extLst>
                <a:ext uri="{FF2B5EF4-FFF2-40B4-BE49-F238E27FC236}">
                  <a16:creationId xmlns:a16="http://schemas.microsoft.com/office/drawing/2014/main" id="{A367114C-3CEB-634C-8081-8DF8C45BDA53}"/>
                </a:ext>
              </a:extLst>
            </p:cNvPr>
            <p:cNvPicPr>
              <a:picLocks noChangeAspect="1"/>
            </p:cNvPicPr>
            <p:nvPr/>
          </p:nvPicPr>
          <p:blipFill>
            <a:blip r:embed="rId12"/>
            <a:stretch>
              <a:fillRect/>
            </a:stretch>
          </p:blipFill>
          <p:spPr>
            <a:xfrm>
              <a:off x="6195459" y="1900923"/>
              <a:ext cx="517823" cy="529244"/>
            </a:xfrm>
            <a:prstGeom prst="rect">
              <a:avLst/>
            </a:prstGeom>
          </p:spPr>
        </p:pic>
        <p:sp>
          <p:nvSpPr>
            <p:cNvPr id="38" name="Rectangle 37">
              <a:extLst>
                <a:ext uri="{FF2B5EF4-FFF2-40B4-BE49-F238E27FC236}">
                  <a16:creationId xmlns:a16="http://schemas.microsoft.com/office/drawing/2014/main" id="{2EE859FB-01E6-C442-A3CC-45A474F3C080}"/>
                </a:ext>
              </a:extLst>
            </p:cNvPr>
            <p:cNvSpPr/>
            <p:nvPr/>
          </p:nvSpPr>
          <p:spPr bwMode="auto">
            <a:xfrm>
              <a:off x="7198611" y="1444030"/>
              <a:ext cx="1631065"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visualization</a:t>
              </a:r>
            </a:p>
          </p:txBody>
        </p:sp>
        <p:pic>
          <p:nvPicPr>
            <p:cNvPr id="39" name="Picture 38" descr="Code">
              <a:extLst>
                <a:ext uri="{FF2B5EF4-FFF2-40B4-BE49-F238E27FC236}">
                  <a16:creationId xmlns:a16="http://schemas.microsoft.com/office/drawing/2014/main" id="{ADE84BE9-9BCA-5943-BC70-252244F66EC4}"/>
                </a:ext>
              </a:extLst>
            </p:cNvPr>
            <p:cNvPicPr>
              <a:picLocks noChangeAspect="1"/>
            </p:cNvPicPr>
            <p:nvPr/>
          </p:nvPicPr>
          <p:blipFill>
            <a:blip r:embed="rId13"/>
            <a:stretch>
              <a:fillRect/>
            </a:stretch>
          </p:blipFill>
          <p:spPr>
            <a:xfrm>
              <a:off x="7734122" y="1922194"/>
              <a:ext cx="560040" cy="486701"/>
            </a:xfrm>
            <a:prstGeom prst="rect">
              <a:avLst/>
            </a:prstGeom>
          </p:spPr>
        </p:pic>
      </p:grpSp>
    </p:spTree>
    <p:extLst>
      <p:ext uri="{BB962C8B-B14F-4D97-AF65-F5344CB8AC3E}">
        <p14:creationId xmlns:p14="http://schemas.microsoft.com/office/powerpoint/2010/main" val="1941637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Non-Binary Data Formats</a:t>
            </a:r>
          </a:p>
        </p:txBody>
      </p:sp>
      <p:sp>
        <p:nvSpPr>
          <p:cNvPr id="3" name="Content Placeholder 2">
            <a:extLst>
              <a:ext uri="{FF2B5EF4-FFF2-40B4-BE49-F238E27FC236}">
                <a16:creationId xmlns:a16="http://schemas.microsoft.com/office/drawing/2014/main" id="{AFEC42B1-1F3D-4AB1-9527-D02B597376D0}"/>
              </a:ext>
            </a:extLst>
          </p:cNvPr>
          <p:cNvSpPr>
            <a:spLocks noGrp="1"/>
          </p:cNvSpPr>
          <p:nvPr>
            <p:ph idx="1"/>
          </p:nvPr>
        </p:nvSpPr>
        <p:spPr/>
        <p:txBody>
          <a:bodyPr/>
          <a:lstStyle/>
          <a:p>
            <a:r>
              <a:rPr lang="en-US" dirty="0"/>
              <a:t>CSV</a:t>
            </a:r>
          </a:p>
          <a:p>
            <a:pPr lvl="1"/>
            <a:r>
              <a:rPr lang="en-US" dirty="0"/>
              <a:t>Good for bandwidth-sensitive data loads</a:t>
            </a:r>
          </a:p>
          <a:p>
            <a:r>
              <a:rPr lang="en-US" dirty="0"/>
              <a:t>JSON</a:t>
            </a:r>
          </a:p>
          <a:p>
            <a:pPr lvl="1"/>
            <a:r>
              <a:rPr lang="en-US" dirty="0"/>
              <a:t>Clear, structured format with optional validation</a:t>
            </a:r>
          </a:p>
          <a:p>
            <a:endParaRPr lang="en-US" dirty="0"/>
          </a:p>
        </p:txBody>
      </p:sp>
    </p:spTree>
    <p:extLst>
      <p:ext uri="{BB962C8B-B14F-4D97-AF65-F5344CB8AC3E}">
        <p14:creationId xmlns:p14="http://schemas.microsoft.com/office/powerpoint/2010/main" val="2916576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Binary Data Formats</a:t>
            </a:r>
          </a:p>
        </p:txBody>
      </p:sp>
      <p:sp>
        <p:nvSpPr>
          <p:cNvPr id="3" name="Content Placeholder 2">
            <a:extLst>
              <a:ext uri="{FF2B5EF4-FFF2-40B4-BE49-F238E27FC236}">
                <a16:creationId xmlns:a16="http://schemas.microsoft.com/office/drawing/2014/main" id="{AFEC42B1-1F3D-4AB1-9527-D02B597376D0}"/>
              </a:ext>
            </a:extLst>
          </p:cNvPr>
          <p:cNvSpPr>
            <a:spLocks noGrp="1"/>
          </p:cNvSpPr>
          <p:nvPr>
            <p:ph idx="1"/>
          </p:nvPr>
        </p:nvSpPr>
        <p:spPr/>
        <p:txBody>
          <a:bodyPr/>
          <a:lstStyle/>
          <a:p>
            <a:r>
              <a:rPr lang="en-US" dirty="0"/>
              <a:t>Optimized for splitting across compute nodes</a:t>
            </a:r>
          </a:p>
          <a:p>
            <a:r>
              <a:rPr lang="en-US" dirty="0"/>
              <a:t>Parquet, ORC: Columnar store</a:t>
            </a:r>
          </a:p>
          <a:p>
            <a:pPr lvl="1"/>
            <a:r>
              <a:rPr lang="en-US" dirty="0"/>
              <a:t>Fast read performance (compression) for analytical workloads</a:t>
            </a:r>
          </a:p>
          <a:p>
            <a:r>
              <a:rPr lang="en-US" dirty="0"/>
              <a:t>Avro: Row-based store that includes JSON</a:t>
            </a:r>
          </a:p>
          <a:p>
            <a:pPr lvl="1"/>
            <a:r>
              <a:rPr lang="en-US" dirty="0"/>
              <a:t>Schematized</a:t>
            </a:r>
          </a:p>
          <a:p>
            <a:pPr lvl="1"/>
            <a:r>
              <a:rPr lang="en-US" dirty="0"/>
              <a:t>Optimized for write performance</a:t>
            </a:r>
          </a:p>
          <a:p>
            <a:pPr lvl="1"/>
            <a:endParaRPr lang="en-US" dirty="0"/>
          </a:p>
          <a:p>
            <a:endParaRPr lang="en-US" dirty="0"/>
          </a:p>
        </p:txBody>
      </p:sp>
    </p:spTree>
    <p:extLst>
      <p:ext uri="{BB962C8B-B14F-4D97-AF65-F5344CB8AC3E}">
        <p14:creationId xmlns:p14="http://schemas.microsoft.com/office/powerpoint/2010/main" val="3574905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Day 1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Design and implement data storage (40-45%)</a:t>
            </a:r>
          </a:p>
          <a:p>
            <a:r>
              <a:rPr lang="en-US" dirty="0"/>
              <a:t>Design and implement data security (10-15%)</a:t>
            </a:r>
          </a:p>
        </p:txBody>
      </p:sp>
    </p:spTree>
    <p:extLst>
      <p:ext uri="{BB962C8B-B14F-4D97-AF65-F5344CB8AC3E}">
        <p14:creationId xmlns:p14="http://schemas.microsoft.com/office/powerpoint/2010/main" val="125747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Blob Storage and</a:t>
            </a:r>
            <a:br>
              <a:rPr lang="en-US" dirty="0"/>
            </a:br>
            <a:r>
              <a:rPr lang="en-US" dirty="0"/>
              <a:t>Data Lake</a:t>
            </a:r>
          </a:p>
        </p:txBody>
      </p:sp>
    </p:spTree>
    <p:extLst>
      <p:ext uri="{BB962C8B-B14F-4D97-AF65-F5344CB8AC3E}">
        <p14:creationId xmlns:p14="http://schemas.microsoft.com/office/powerpoint/2010/main" val="17888943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Blob Storage</a:t>
            </a:r>
          </a:p>
        </p:txBody>
      </p:sp>
      <p:grpSp>
        <p:nvGrpSpPr>
          <p:cNvPr id="3" name="Group 2">
            <a:extLst>
              <a:ext uri="{FF2B5EF4-FFF2-40B4-BE49-F238E27FC236}">
                <a16:creationId xmlns:a16="http://schemas.microsoft.com/office/drawing/2014/main" id="{7898EC01-5946-724E-BC8A-2BCEDB555F81}"/>
              </a:ext>
            </a:extLst>
          </p:cNvPr>
          <p:cNvGrpSpPr/>
          <p:nvPr/>
        </p:nvGrpSpPr>
        <p:grpSpPr>
          <a:xfrm>
            <a:off x="322153" y="1092994"/>
            <a:ext cx="8499696" cy="2773315"/>
            <a:chOff x="322153" y="1092994"/>
            <a:chExt cx="8499696" cy="2773315"/>
          </a:xfrm>
        </p:grpSpPr>
        <p:sp>
          <p:nvSpPr>
            <p:cNvPr id="4" name="TextBox 3">
              <a:extLst>
                <a:ext uri="{FF2B5EF4-FFF2-40B4-BE49-F238E27FC236}">
                  <a16:creationId xmlns:a16="http://schemas.microsoft.com/office/drawing/2014/main" id="{E4673DF4-B302-314B-A9B7-13449E39C114}"/>
                </a:ext>
              </a:extLst>
            </p:cNvPr>
            <p:cNvSpPr txBox="1">
              <a:spLocks/>
            </p:cNvSpPr>
            <p:nvPr/>
          </p:nvSpPr>
          <p:spPr>
            <a:xfrm>
              <a:off x="322153"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Block blobs</a:t>
              </a:r>
            </a:p>
          </p:txBody>
        </p:sp>
        <p:sp>
          <p:nvSpPr>
            <p:cNvPr id="5" name="TextBox 4">
              <a:extLst>
                <a:ext uri="{FF2B5EF4-FFF2-40B4-BE49-F238E27FC236}">
                  <a16:creationId xmlns:a16="http://schemas.microsoft.com/office/drawing/2014/main" id="{C9887F8A-3F18-C84C-B376-4617D726309B}"/>
                </a:ext>
              </a:extLst>
            </p:cNvPr>
            <p:cNvSpPr txBox="1">
              <a:spLocks/>
            </p:cNvSpPr>
            <p:nvPr/>
          </p:nvSpPr>
          <p:spPr>
            <a:xfrm>
              <a:off x="322153"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Has a maximum size of 4.7TB</a:t>
              </a:r>
            </a:p>
            <a:p>
              <a:pPr marL="0" lvl="1">
                <a:spcAft>
                  <a:spcPts val="900"/>
                </a:spcAft>
              </a:pPr>
              <a:r>
                <a:rPr lang="en-US" sz="1471" dirty="0"/>
                <a:t>Best for storing large, discrete, binary objects that changes infrequently</a:t>
              </a:r>
            </a:p>
            <a:p>
              <a:pPr marL="0" lvl="1">
                <a:spcAft>
                  <a:spcPts val="900"/>
                </a:spcAft>
              </a:pPr>
              <a:r>
                <a:rPr lang="en-US" sz="1471" dirty="0"/>
                <a:t>Each individual block can store up to 100MB of data</a:t>
              </a:r>
            </a:p>
            <a:p>
              <a:pPr marL="0" lvl="1">
                <a:spcAft>
                  <a:spcPts val="900"/>
                </a:spcAft>
              </a:pPr>
              <a:r>
                <a:rPr lang="en-US" sz="1471" dirty="0"/>
                <a:t>A block blob can contain up to 50000 blocks</a:t>
              </a:r>
            </a:p>
          </p:txBody>
        </p:sp>
        <p:sp>
          <p:nvSpPr>
            <p:cNvPr id="6" name="TextBox 5">
              <a:extLst>
                <a:ext uri="{FF2B5EF4-FFF2-40B4-BE49-F238E27FC236}">
                  <a16:creationId xmlns:a16="http://schemas.microsoft.com/office/drawing/2014/main" id="{14E10D3E-4F4F-B942-88CF-592F046A92FC}"/>
                </a:ext>
              </a:extLst>
            </p:cNvPr>
            <p:cNvSpPr txBox="1">
              <a:spLocks/>
            </p:cNvSpPr>
            <p:nvPr/>
          </p:nvSpPr>
          <p:spPr>
            <a:xfrm>
              <a:off x="3203435"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Page blobs</a:t>
              </a:r>
            </a:p>
          </p:txBody>
        </p:sp>
        <p:sp>
          <p:nvSpPr>
            <p:cNvPr id="7" name="TextBox 6">
              <a:extLst>
                <a:ext uri="{FF2B5EF4-FFF2-40B4-BE49-F238E27FC236}">
                  <a16:creationId xmlns:a16="http://schemas.microsoft.com/office/drawing/2014/main" id="{28DC9519-1DFB-0847-8680-41FBAC8233A9}"/>
                </a:ext>
              </a:extLst>
            </p:cNvPr>
            <p:cNvSpPr txBox="1">
              <a:spLocks/>
            </p:cNvSpPr>
            <p:nvPr/>
          </p:nvSpPr>
          <p:spPr>
            <a:xfrm>
              <a:off x="3203435"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Can hold up to 8TB of data</a:t>
              </a:r>
            </a:p>
            <a:p>
              <a:pPr marL="0" lvl="1">
                <a:spcAft>
                  <a:spcPts val="900"/>
                </a:spcAft>
              </a:pPr>
              <a:r>
                <a:rPr lang="en-US" sz="1471" dirty="0"/>
                <a:t>Is organized as a collection of fixed sized-512 byte pages</a:t>
              </a:r>
            </a:p>
            <a:p>
              <a:pPr marL="0" lvl="1">
                <a:spcAft>
                  <a:spcPts val="900"/>
                </a:spcAft>
              </a:pPr>
              <a:r>
                <a:rPr lang="en-US" sz="1471" dirty="0"/>
                <a:t>Used to implement virtual disk storage for virtual machines</a:t>
              </a:r>
            </a:p>
          </p:txBody>
        </p:sp>
        <p:sp>
          <p:nvSpPr>
            <p:cNvPr id="8" name="TextBox 7">
              <a:extLst>
                <a:ext uri="{FF2B5EF4-FFF2-40B4-BE49-F238E27FC236}">
                  <a16:creationId xmlns:a16="http://schemas.microsoft.com/office/drawing/2014/main" id="{C241D239-7A10-4C4A-B5FB-0893338313A0}"/>
                </a:ext>
              </a:extLst>
            </p:cNvPr>
            <p:cNvSpPr txBox="1">
              <a:spLocks/>
            </p:cNvSpPr>
            <p:nvPr/>
          </p:nvSpPr>
          <p:spPr>
            <a:xfrm>
              <a:off x="6084717"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Append blobs</a:t>
              </a:r>
            </a:p>
          </p:txBody>
        </p:sp>
        <p:sp>
          <p:nvSpPr>
            <p:cNvPr id="9" name="TextBox 8">
              <a:extLst>
                <a:ext uri="{FF2B5EF4-FFF2-40B4-BE49-F238E27FC236}">
                  <a16:creationId xmlns:a16="http://schemas.microsoft.com/office/drawing/2014/main" id="{061FCF0C-2E8C-7E4A-9424-C191EFDF8CD0}"/>
                </a:ext>
              </a:extLst>
            </p:cNvPr>
            <p:cNvSpPr txBox="1">
              <a:spLocks/>
            </p:cNvSpPr>
            <p:nvPr/>
          </p:nvSpPr>
          <p:spPr>
            <a:xfrm>
              <a:off x="6084717"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The maximum size is just over 195GB</a:t>
              </a:r>
            </a:p>
            <a:p>
              <a:pPr marL="0" lvl="1">
                <a:spcAft>
                  <a:spcPts val="900"/>
                </a:spcAft>
              </a:pPr>
              <a:r>
                <a:rPr lang="en-US" sz="1471" dirty="0"/>
                <a:t>Is a block blob that is used to optimize append operations</a:t>
              </a:r>
            </a:p>
            <a:p>
              <a:pPr marL="0" lvl="1">
                <a:spcAft>
                  <a:spcPts val="900"/>
                </a:spcAft>
              </a:pPr>
              <a:r>
                <a:rPr lang="en-US" sz="1471" dirty="0"/>
                <a:t>Each individual block can store up to 4MB of data</a:t>
              </a:r>
            </a:p>
          </p:txBody>
        </p:sp>
      </p:grpSp>
    </p:spTree>
    <p:extLst>
      <p:ext uri="{BB962C8B-B14F-4D97-AF65-F5344CB8AC3E}">
        <p14:creationId xmlns:p14="http://schemas.microsoft.com/office/powerpoint/2010/main" val="37521898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Blob Storage</a:t>
            </a:r>
          </a:p>
        </p:txBody>
      </p:sp>
      <p:pic>
        <p:nvPicPr>
          <p:cNvPr id="1026" name="Picture 2" descr="image alt text">
            <a:extLst>
              <a:ext uri="{FF2B5EF4-FFF2-40B4-BE49-F238E27FC236}">
                <a16:creationId xmlns:a16="http://schemas.microsoft.com/office/drawing/2014/main" id="{4C2E0F42-5B24-40E6-8784-FDC48F7E87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726083"/>
            <a:ext cx="7486650" cy="3691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1238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ADLS Gen 2</a:t>
            </a:r>
          </a:p>
        </p:txBody>
      </p:sp>
      <p:sp>
        <p:nvSpPr>
          <p:cNvPr id="4" name="Freeform: Shape 3">
            <a:extLst>
              <a:ext uri="{FF2B5EF4-FFF2-40B4-BE49-F238E27FC236}">
                <a16:creationId xmlns:a16="http://schemas.microsoft.com/office/drawing/2014/main" id="{C10487C0-C28C-4712-AD3C-AE8F1F64B57D}"/>
              </a:ext>
            </a:extLst>
          </p:cNvPr>
          <p:cNvSpPr/>
          <p:nvPr/>
        </p:nvSpPr>
        <p:spPr>
          <a:xfrm>
            <a:off x="317377"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A repository of data for your Modern Data Warehouse</a:t>
            </a:r>
            <a:endParaRPr lang="en-US" sz="1650" dirty="0">
              <a:solidFill>
                <a:schemeClr val="tx1"/>
              </a:solidFill>
            </a:endParaRPr>
          </a:p>
        </p:txBody>
      </p:sp>
      <p:sp>
        <p:nvSpPr>
          <p:cNvPr id="5" name="Freeform: Shape 4">
            <a:extLst>
              <a:ext uri="{FF2B5EF4-FFF2-40B4-BE49-F238E27FC236}">
                <a16:creationId xmlns:a16="http://schemas.microsoft.com/office/drawing/2014/main" id="{28B25AE3-BA2D-459F-8B6D-1048A58C9EC3}"/>
              </a:ext>
            </a:extLst>
          </p:cNvPr>
          <p:cNvSpPr/>
          <p:nvPr/>
        </p:nvSpPr>
        <p:spPr>
          <a:xfrm>
            <a:off x="2472190"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Organises data into directories for improved file access</a:t>
            </a:r>
            <a:endParaRPr lang="en-US" sz="1650" dirty="0">
              <a:solidFill>
                <a:schemeClr val="tx1"/>
              </a:solidFill>
            </a:endParaRPr>
          </a:p>
        </p:txBody>
      </p:sp>
      <p:sp>
        <p:nvSpPr>
          <p:cNvPr id="6" name="Freeform: Shape 5">
            <a:extLst>
              <a:ext uri="{FF2B5EF4-FFF2-40B4-BE49-F238E27FC236}">
                <a16:creationId xmlns:a16="http://schemas.microsoft.com/office/drawing/2014/main" id="{4EE4E54F-F51B-4B1A-B88B-F8C776F928C5}"/>
              </a:ext>
            </a:extLst>
          </p:cNvPr>
          <p:cNvSpPr/>
          <p:nvPr/>
        </p:nvSpPr>
        <p:spPr>
          <a:xfrm>
            <a:off x="4627003"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Supports POSIX and RBAC permissions</a:t>
            </a:r>
          </a:p>
        </p:txBody>
      </p:sp>
      <p:sp>
        <p:nvSpPr>
          <p:cNvPr id="7" name="Freeform: Shape 6">
            <a:extLst>
              <a:ext uri="{FF2B5EF4-FFF2-40B4-BE49-F238E27FC236}">
                <a16:creationId xmlns:a16="http://schemas.microsoft.com/office/drawing/2014/main" id="{89ABBADE-2A94-40CD-B8B1-6A7F66B12515}"/>
              </a:ext>
            </a:extLst>
          </p:cNvPr>
          <p:cNvSpPr/>
          <p:nvPr/>
        </p:nvSpPr>
        <p:spPr>
          <a:xfrm>
            <a:off x="6781816"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It is compatible with Hadoop Distributed File System</a:t>
            </a:r>
          </a:p>
        </p:txBody>
      </p:sp>
      <p:sp>
        <p:nvSpPr>
          <p:cNvPr id="8" name="Rectangle 7">
            <a:extLst>
              <a:ext uri="{FF2B5EF4-FFF2-40B4-BE49-F238E27FC236}">
                <a16:creationId xmlns:a16="http://schemas.microsoft.com/office/drawing/2014/main" id="{8CB5A11C-EEC1-4E61-A049-67F1E960F29F}"/>
              </a:ext>
            </a:extLst>
          </p:cNvPr>
          <p:cNvSpPr/>
          <p:nvPr/>
        </p:nvSpPr>
        <p:spPr bwMode="auto">
          <a:xfrm>
            <a:off x="314325" y="2049889"/>
            <a:ext cx="8515350" cy="116576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Store</a:t>
            </a:r>
          </a:p>
        </p:txBody>
      </p:sp>
      <p:pic>
        <p:nvPicPr>
          <p:cNvPr id="9" name="Graphic 8" descr="Azure Data Lake Storage icon">
            <a:extLst>
              <a:ext uri="{FF2B5EF4-FFF2-40B4-BE49-F238E27FC236}">
                <a16:creationId xmlns:a16="http://schemas.microsoft.com/office/drawing/2014/main" id="{EFFA679C-0B5F-4617-84B5-B5807F876B1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8560" b="8560"/>
          <a:stretch/>
        </p:blipFill>
        <p:spPr>
          <a:xfrm>
            <a:off x="3276200" y="2468377"/>
            <a:ext cx="481413" cy="398996"/>
          </a:xfrm>
          <a:prstGeom prst="rect">
            <a:avLst/>
          </a:prstGeom>
        </p:spPr>
      </p:pic>
      <p:sp>
        <p:nvSpPr>
          <p:cNvPr id="10" name="TextBox 9">
            <a:extLst>
              <a:ext uri="{FF2B5EF4-FFF2-40B4-BE49-F238E27FC236}">
                <a16:creationId xmlns:a16="http://schemas.microsoft.com/office/drawing/2014/main" id="{7298D28B-ADFF-4F36-AC96-FDAE7F674161}"/>
              </a:ext>
            </a:extLst>
          </p:cNvPr>
          <p:cNvSpPr txBox="1"/>
          <p:nvPr/>
        </p:nvSpPr>
        <p:spPr>
          <a:xfrm>
            <a:off x="3840673" y="2468376"/>
            <a:ext cx="1696170" cy="186974"/>
          </a:xfrm>
          <a:prstGeom prst="rect">
            <a:avLst/>
          </a:prstGeom>
          <a:noFill/>
        </p:spPr>
        <p:txBody>
          <a:bodyPr wrap="none" lIns="0" tIns="0" rIns="0" bIns="0" rtlCol="0">
            <a:spAutoFit/>
          </a:bodyPr>
          <a:lstStyle/>
          <a:p>
            <a:pPr>
              <a:lnSpc>
                <a:spcPct val="90000"/>
              </a:lnSpc>
              <a:defRPr/>
            </a:pPr>
            <a:r>
              <a:rPr lang="en-US" sz="1350" dirty="0">
                <a:latin typeface="+mj-lt"/>
              </a:rPr>
              <a:t>Azure Data Lake Storage</a:t>
            </a:r>
          </a:p>
        </p:txBody>
      </p:sp>
      <p:sp>
        <p:nvSpPr>
          <p:cNvPr id="11" name="TextBox 10">
            <a:extLst>
              <a:ext uri="{FF2B5EF4-FFF2-40B4-BE49-F238E27FC236}">
                <a16:creationId xmlns:a16="http://schemas.microsoft.com/office/drawing/2014/main" id="{65F22927-A6BC-4646-90A8-0797234D2F33}"/>
              </a:ext>
            </a:extLst>
          </p:cNvPr>
          <p:cNvSpPr txBox="1"/>
          <p:nvPr/>
        </p:nvSpPr>
        <p:spPr>
          <a:xfrm>
            <a:off x="3840673" y="2699152"/>
            <a:ext cx="1902491" cy="2769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High performance data lake available in all 54 Azure regions</a:t>
            </a:r>
          </a:p>
        </p:txBody>
      </p:sp>
    </p:spTree>
    <p:extLst>
      <p:ext uri="{BB962C8B-B14F-4D97-AF65-F5344CB8AC3E}">
        <p14:creationId xmlns:p14="http://schemas.microsoft.com/office/powerpoint/2010/main" val="33546712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Lake Storage Gen 2</a:t>
            </a:r>
          </a:p>
        </p:txBody>
      </p:sp>
      <p:pic>
        <p:nvPicPr>
          <p:cNvPr id="3074" name="Picture 2">
            <a:extLst>
              <a:ext uri="{FF2B5EF4-FFF2-40B4-BE49-F238E27FC236}">
                <a16:creationId xmlns:a16="http://schemas.microsoft.com/office/drawing/2014/main" id="{9C947FF2-6E2C-41EF-ACE7-4AFF9D52A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899" y="1441450"/>
            <a:ext cx="2981325" cy="248443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zure Data Lake Query Performance ">
            <a:extLst>
              <a:ext uri="{FF2B5EF4-FFF2-40B4-BE49-F238E27FC236}">
                <a16:creationId xmlns:a16="http://schemas.microsoft.com/office/drawing/2014/main" id="{9C832E0B-9CD5-4D3C-8E1A-A2B23CA97E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8779" y="1441450"/>
            <a:ext cx="4486570" cy="2484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0648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Data Lake Storage Gen 2</a:t>
            </a:r>
          </a:p>
        </p:txBody>
      </p:sp>
      <p:sp>
        <p:nvSpPr>
          <p:cNvPr id="2" name="AutoShape 2" descr="Ingest data into Data Lake Storage Gen2">
            <a:extLst>
              <a:ext uri="{FF2B5EF4-FFF2-40B4-BE49-F238E27FC236}">
                <a16:creationId xmlns:a16="http://schemas.microsoft.com/office/drawing/2014/main" id="{EC326AD7-8B58-400A-9837-9A91A612F0A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ngest data into Data Lake Storage Gen2">
            <a:extLst>
              <a:ext uri="{FF2B5EF4-FFF2-40B4-BE49-F238E27FC236}">
                <a16:creationId xmlns:a16="http://schemas.microsoft.com/office/drawing/2014/main" id="{372D30E5-8879-430F-9D10-7B3976DDB42A}"/>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799DE19C-D03F-483B-90AE-4EB1929F0798}"/>
              </a:ext>
            </a:extLst>
          </p:cNvPr>
          <p:cNvPicPr>
            <a:picLocks noChangeAspect="1"/>
          </p:cNvPicPr>
          <p:nvPr/>
        </p:nvPicPr>
        <p:blipFill>
          <a:blip r:embed="rId2"/>
          <a:stretch>
            <a:fillRect/>
          </a:stretch>
        </p:blipFill>
        <p:spPr>
          <a:xfrm>
            <a:off x="1751977" y="764935"/>
            <a:ext cx="5944845" cy="3918429"/>
          </a:xfrm>
          <a:prstGeom prst="rect">
            <a:avLst/>
          </a:prstGeom>
        </p:spPr>
      </p:pic>
    </p:spTree>
    <p:extLst>
      <p:ext uri="{BB962C8B-B14F-4D97-AF65-F5344CB8AC3E}">
        <p14:creationId xmlns:p14="http://schemas.microsoft.com/office/powerpoint/2010/main" val="29923391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Access Tiers &amp; Lifecycle Management</a:t>
            </a:r>
          </a:p>
        </p:txBody>
      </p:sp>
      <p:pic>
        <p:nvPicPr>
          <p:cNvPr id="3074" name="Picture 2" descr="update Access Tier in Azure Storage Blob Level - Tier">
            <a:extLst>
              <a:ext uri="{FF2B5EF4-FFF2-40B4-BE49-F238E27FC236}">
                <a16:creationId xmlns:a16="http://schemas.microsoft.com/office/drawing/2014/main" id="{F65609D2-98EF-4A9A-A9D7-80FD61E9B7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4704" y="703098"/>
            <a:ext cx="4167246" cy="387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5853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Azure Synapse</a:t>
            </a:r>
          </a:p>
        </p:txBody>
      </p:sp>
      <p:sp>
        <p:nvSpPr>
          <p:cNvPr id="3" name="Rectangle 2">
            <a:extLst>
              <a:ext uri="{FF2B5EF4-FFF2-40B4-BE49-F238E27FC236}">
                <a16:creationId xmlns:a16="http://schemas.microsoft.com/office/drawing/2014/main" id="{BCD8F3CD-36D7-4BDC-80C8-0E8EF25CDB63}"/>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59979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Tables</a:t>
            </a:r>
          </a:p>
        </p:txBody>
      </p:sp>
      <p:sp>
        <p:nvSpPr>
          <p:cNvPr id="3" name="Content Placeholder 2">
            <a:extLst>
              <a:ext uri="{FF2B5EF4-FFF2-40B4-BE49-F238E27FC236}">
                <a16:creationId xmlns:a16="http://schemas.microsoft.com/office/drawing/2014/main" id="{8BD79752-7CD7-264C-A84D-653750C09C79}"/>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4F632F76-1589-1B45-AF4A-C3C2FAB28803}"/>
              </a:ext>
            </a:extLst>
          </p:cNvPr>
          <p:cNvGraphicFramePr>
            <a:graphicFrameLocks noGrp="1"/>
          </p:cNvGraphicFramePr>
          <p:nvPr/>
        </p:nvGraphicFramePr>
        <p:xfrm>
          <a:off x="326080" y="904014"/>
          <a:ext cx="4268391" cy="2993136"/>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74320">
                <a:tc>
                  <a:txBody>
                    <a:bodyPr/>
                    <a:lstStyle/>
                    <a:p>
                      <a:pPr algn="l"/>
                      <a:r>
                        <a:rPr lang="en-US" sz="14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301752">
                <a:tc>
                  <a:txBody>
                    <a:bodyPr/>
                    <a:lstStyle/>
                    <a:p>
                      <a:pPr algn="l"/>
                      <a:r>
                        <a:rPr lang="en-US" sz="14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301752">
                <a:tc>
                  <a:txBody>
                    <a:bodyPr/>
                    <a:lstStyle/>
                    <a:p>
                      <a:pPr algn="l"/>
                      <a:r>
                        <a:rPr lang="en-US" sz="14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301752">
                <a:tc>
                  <a:txBody>
                    <a:bodyPr/>
                    <a:lstStyle/>
                    <a:p>
                      <a:pPr algn="l"/>
                      <a:r>
                        <a:rPr lang="en-US" sz="14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301752">
                <a:tc>
                  <a:txBody>
                    <a:bodyPr/>
                    <a:lstStyle/>
                    <a:p>
                      <a:pPr algn="l"/>
                      <a:r>
                        <a:rPr lang="en-US" sz="14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301752">
                <a:tc>
                  <a:txBody>
                    <a:bodyPr/>
                    <a:lstStyle/>
                    <a:p>
                      <a:pPr algn="l"/>
                      <a:r>
                        <a:rPr lang="en-US" sz="14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301752">
                <a:tc>
                  <a:txBody>
                    <a:bodyPr/>
                    <a:lstStyle/>
                    <a:p>
                      <a:pPr algn="l"/>
                      <a:r>
                        <a:rPr lang="en-US" sz="14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301752">
                <a:tc>
                  <a:txBody>
                    <a:bodyPr/>
                    <a:lstStyle/>
                    <a:p>
                      <a:pPr algn="l"/>
                      <a:r>
                        <a:rPr lang="en-US" sz="14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301752">
                <a:tc>
                  <a:txBody>
                    <a:bodyPr/>
                    <a:lstStyle/>
                    <a:p>
                      <a:pPr algn="l"/>
                      <a:r>
                        <a:rPr lang="en-US" sz="1400" dirty="0">
                          <a:solidFill>
                            <a:schemeClr val="tx1"/>
                          </a:solidFill>
                          <a:latin typeface="+mn-lt"/>
                        </a:rPr>
                        <a:t>107</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Francis Ribeiro</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5138848"/>
                  </a:ext>
                </a:extLst>
              </a:tr>
            </a:tbl>
          </a:graphicData>
        </a:graphic>
      </p:graphicFrame>
      <p:sp>
        <p:nvSpPr>
          <p:cNvPr id="5" name="Rectangle 4">
            <a:extLst>
              <a:ext uri="{FF2B5EF4-FFF2-40B4-BE49-F238E27FC236}">
                <a16:creationId xmlns:a16="http://schemas.microsoft.com/office/drawing/2014/main" id="{AEB13DB6-0DBE-4946-9F91-682D9ADE6368}"/>
              </a:ext>
            </a:extLst>
          </p:cNvPr>
          <p:cNvSpPr/>
          <p:nvPr/>
        </p:nvSpPr>
        <p:spPr>
          <a:xfrm>
            <a:off x="4742236" y="90401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Data is stored in a table</a:t>
            </a:r>
          </a:p>
        </p:txBody>
      </p:sp>
      <p:sp>
        <p:nvSpPr>
          <p:cNvPr id="6" name="Rectangle 5">
            <a:extLst>
              <a:ext uri="{FF2B5EF4-FFF2-40B4-BE49-F238E27FC236}">
                <a16:creationId xmlns:a16="http://schemas.microsoft.com/office/drawing/2014/main" id="{60649DEE-005F-7448-8C3D-6B9C930EE47A}"/>
              </a:ext>
            </a:extLst>
          </p:cNvPr>
          <p:cNvSpPr/>
          <p:nvPr/>
        </p:nvSpPr>
        <p:spPr>
          <a:xfrm>
            <a:off x="4742236" y="168085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Table consists of rows and columns</a:t>
            </a:r>
          </a:p>
        </p:txBody>
      </p:sp>
      <p:sp>
        <p:nvSpPr>
          <p:cNvPr id="7" name="Rectangle 6">
            <a:extLst>
              <a:ext uri="{FF2B5EF4-FFF2-40B4-BE49-F238E27FC236}">
                <a16:creationId xmlns:a16="http://schemas.microsoft.com/office/drawing/2014/main" id="{3355FC56-C9B8-F940-AC95-41C22AAB1483}"/>
              </a:ext>
            </a:extLst>
          </p:cNvPr>
          <p:cNvSpPr/>
          <p:nvPr/>
        </p:nvSpPr>
        <p:spPr>
          <a:xfrm>
            <a:off x="4742236" y="245769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All rows have same # of columns</a:t>
            </a:r>
          </a:p>
        </p:txBody>
      </p:sp>
      <p:sp>
        <p:nvSpPr>
          <p:cNvPr id="8" name="Rectangle 7">
            <a:extLst>
              <a:ext uri="{FF2B5EF4-FFF2-40B4-BE49-F238E27FC236}">
                <a16:creationId xmlns:a16="http://schemas.microsoft.com/office/drawing/2014/main" id="{1A8CE613-9563-894E-BCCC-59D15FEFE6E0}"/>
              </a:ext>
            </a:extLst>
          </p:cNvPr>
          <p:cNvSpPr/>
          <p:nvPr/>
        </p:nvSpPr>
        <p:spPr>
          <a:xfrm>
            <a:off x="4742236" y="323453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Each column is defined by a datatype</a:t>
            </a:r>
          </a:p>
        </p:txBody>
      </p:sp>
    </p:spTree>
    <p:extLst>
      <p:ext uri="{BB962C8B-B14F-4D97-AF65-F5344CB8AC3E}">
        <p14:creationId xmlns:p14="http://schemas.microsoft.com/office/powerpoint/2010/main" val="31420136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02283-A663-E148-87C8-2D67C262C977}"/>
              </a:ext>
            </a:extLst>
          </p:cNvPr>
          <p:cNvSpPr>
            <a:spLocks noGrp="1"/>
          </p:cNvSpPr>
          <p:nvPr>
            <p:ph type="title"/>
          </p:nvPr>
        </p:nvSpPr>
        <p:spPr/>
        <p:txBody>
          <a:bodyPr/>
          <a:lstStyle/>
          <a:p>
            <a:r>
              <a:rPr lang="en-US" dirty="0"/>
              <a:t>ACID Principle</a:t>
            </a:r>
          </a:p>
        </p:txBody>
      </p:sp>
      <p:pic>
        <p:nvPicPr>
          <p:cNvPr id="4" name="Picture 3">
            <a:extLst>
              <a:ext uri="{FF2B5EF4-FFF2-40B4-BE49-F238E27FC236}">
                <a16:creationId xmlns:a16="http://schemas.microsoft.com/office/drawing/2014/main" id="{B8B1CD95-ADE8-0C4E-9140-4B745E154564}"/>
              </a:ext>
            </a:extLst>
          </p:cNvPr>
          <p:cNvPicPr>
            <a:picLocks noChangeAspect="1"/>
          </p:cNvPicPr>
          <p:nvPr/>
        </p:nvPicPr>
        <p:blipFill>
          <a:blip r:embed="rId2"/>
          <a:stretch>
            <a:fillRect/>
          </a:stretch>
        </p:blipFill>
        <p:spPr>
          <a:xfrm>
            <a:off x="1822784" y="580874"/>
            <a:ext cx="5722655" cy="4382152"/>
          </a:xfrm>
          <a:prstGeom prst="rect">
            <a:avLst/>
          </a:prstGeom>
        </p:spPr>
      </p:pic>
    </p:spTree>
    <p:extLst>
      <p:ext uri="{BB962C8B-B14F-4D97-AF65-F5344CB8AC3E}">
        <p14:creationId xmlns:p14="http://schemas.microsoft.com/office/powerpoint/2010/main" val="2955479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Day 2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Content catch-up</a:t>
            </a:r>
          </a:p>
          <a:p>
            <a:r>
              <a:rPr lang="en-US" dirty="0"/>
              <a:t>Design and develop data processing (25-30%)</a:t>
            </a:r>
          </a:p>
          <a:p>
            <a:r>
              <a:rPr lang="en-US" dirty="0"/>
              <a:t>Monitor and optimize data storage and data processing (10-15%)</a:t>
            </a:r>
          </a:p>
          <a:p>
            <a:r>
              <a:rPr lang="en-US" dirty="0"/>
              <a:t>Exam DP-203 strategy</a:t>
            </a:r>
          </a:p>
        </p:txBody>
      </p:sp>
    </p:spTree>
    <p:extLst>
      <p:ext uri="{BB962C8B-B14F-4D97-AF65-F5344CB8AC3E}">
        <p14:creationId xmlns:p14="http://schemas.microsoft.com/office/powerpoint/2010/main" val="14614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Normalization</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DB7F6F01-EF1A-3040-A506-D80C919A7703}"/>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A24C930A-7B01-E544-BF5B-74FF883C854F}"/>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latinLnBrk="0" hangingPunct="1"/>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latinLnBrk="0" hangingPunct="1"/>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latinLnBrk="0" hangingPunct="1"/>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latinLnBrk="0" hangingPunct="1"/>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Cross 5" descr="Cross mark on Orders template">
            <a:extLst>
              <a:ext uri="{FF2B5EF4-FFF2-40B4-BE49-F238E27FC236}">
                <a16:creationId xmlns:a16="http://schemas.microsoft.com/office/drawing/2014/main" id="{74089C2C-4292-F247-877C-FCA61E4759E9}"/>
              </a:ext>
              <a:ext uri="{C183D7F6-B498-43B3-948B-1728B52AA6E4}">
                <adec:decorative xmlns:adec="http://schemas.microsoft.com/office/drawing/2017/decorative" val="0"/>
              </a:ext>
            </a:extLst>
          </p:cNvPr>
          <p:cNvSpPr/>
          <p:nvPr/>
        </p:nvSpPr>
        <p:spPr bwMode="auto">
          <a:xfrm rot="18814952">
            <a:off x="5983446" y="1287291"/>
            <a:ext cx="1664367" cy="1674029"/>
          </a:xfrm>
          <a:prstGeom prst="plus">
            <a:avLst>
              <a:gd name="adj" fmla="val 4018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0953AEDF-C921-CA4C-83FB-80840A45258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Data is normalized to:</a:t>
            </a:r>
          </a:p>
        </p:txBody>
      </p:sp>
      <p:sp>
        <p:nvSpPr>
          <p:cNvPr id="8" name="Freeform: Shape 14">
            <a:extLst>
              <a:ext uri="{FF2B5EF4-FFF2-40B4-BE49-F238E27FC236}">
                <a16:creationId xmlns:a16="http://schemas.microsoft.com/office/drawing/2014/main" id="{E05A07DB-4316-844C-BD0E-FB0A501E1E3C}"/>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Reduce storage</a:t>
            </a:r>
            <a:endParaRPr lang="en-US" sz="1200" dirty="0">
              <a:solidFill>
                <a:schemeClr val="tx1"/>
              </a:solidFill>
            </a:endParaRPr>
          </a:p>
        </p:txBody>
      </p:sp>
      <p:sp>
        <p:nvSpPr>
          <p:cNvPr id="9" name="Freeform: Shape 16">
            <a:extLst>
              <a:ext uri="{FF2B5EF4-FFF2-40B4-BE49-F238E27FC236}">
                <a16:creationId xmlns:a16="http://schemas.microsoft.com/office/drawing/2014/main" id="{EB9448B3-34E9-1B4F-9957-FABF4FE683B2}"/>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Avoid data duplication</a:t>
            </a:r>
            <a:endParaRPr lang="en-US" sz="1200" dirty="0">
              <a:solidFill>
                <a:schemeClr val="tx1"/>
              </a:solidFill>
            </a:endParaRPr>
          </a:p>
        </p:txBody>
      </p:sp>
      <p:sp>
        <p:nvSpPr>
          <p:cNvPr id="10" name="Freeform: Shape 18">
            <a:extLst>
              <a:ext uri="{FF2B5EF4-FFF2-40B4-BE49-F238E27FC236}">
                <a16:creationId xmlns:a16="http://schemas.microsoft.com/office/drawing/2014/main" id="{93C06C09-7478-3648-A318-D8DC93203A79}"/>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a:solidFill>
                  <a:schemeClr val="tx1"/>
                </a:solidFill>
              </a:rPr>
              <a:t>Improve data quality</a:t>
            </a:r>
            <a:endParaRPr lang="en-US" sz="1200" dirty="0">
              <a:solidFill>
                <a:schemeClr val="tx1"/>
              </a:solidFill>
            </a:endParaRPr>
          </a:p>
        </p:txBody>
      </p:sp>
    </p:spTree>
    <p:extLst>
      <p:ext uri="{BB962C8B-B14F-4D97-AF65-F5344CB8AC3E}">
        <p14:creationId xmlns:p14="http://schemas.microsoft.com/office/powerpoint/2010/main" val="1407147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Table Relationships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5881DE83-9E66-D34B-84E0-F03AC82210FA}"/>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5" name="Rectangle 4" descr="Highlighting Customer ID">
            <a:extLst>
              <a:ext uri="{FF2B5EF4-FFF2-40B4-BE49-F238E27FC236}">
                <a16:creationId xmlns:a16="http://schemas.microsoft.com/office/drawing/2014/main" id="{9F464707-1DE2-974B-9A94-9DCCD1F7E3E6}"/>
              </a:ext>
              <a:ext uri="{C183D7F6-B498-43B3-948B-1728B52AA6E4}">
                <adec:decorative xmlns:adec="http://schemas.microsoft.com/office/drawing/2017/decorative" val="0"/>
              </a:ext>
            </a:extLst>
          </p:cNvPr>
          <p:cNvSpPr/>
          <p:nvPr/>
        </p:nvSpPr>
        <p:spPr bwMode="auto">
          <a:xfrm>
            <a:off x="325755" y="1202532"/>
            <a:ext cx="1110139" cy="23101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a:extLst>
              <a:ext uri="{FF2B5EF4-FFF2-40B4-BE49-F238E27FC236}">
                <a16:creationId xmlns:a16="http://schemas.microsoft.com/office/drawing/2014/main" id="{7AC2047D-1597-7740-839E-FE380DD2123D}"/>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SalesPersonID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cxnSp>
        <p:nvCxnSpPr>
          <p:cNvPr id="7" name="Connector: Elbow 11" descr="Line connector">
            <a:extLst>
              <a:ext uri="{FF2B5EF4-FFF2-40B4-BE49-F238E27FC236}">
                <a16:creationId xmlns:a16="http://schemas.microsoft.com/office/drawing/2014/main" id="{E1DAB65B-E51B-244B-8C86-5FFA26E20911}"/>
              </a:ext>
              <a:ext uri="{C183D7F6-B498-43B3-948B-1728B52AA6E4}">
                <adec:decorative xmlns:adec="http://schemas.microsoft.com/office/drawing/2017/decorative" val="0"/>
              </a:ext>
            </a:extLst>
          </p:cNvPr>
          <p:cNvCxnSpPr>
            <a:cxnSpLocks/>
            <a:stCxn id="5" idx="0"/>
            <a:endCxn id="8" idx="0"/>
          </p:cNvCxnSpPr>
          <p:nvPr/>
        </p:nvCxnSpPr>
        <p:spPr>
          <a:xfrm rot="5400000" flipH="1" flipV="1">
            <a:off x="3720937" y="-1637837"/>
            <a:ext cx="257" cy="5680483"/>
          </a:xfrm>
          <a:prstGeom prst="bentConnector3">
            <a:avLst>
              <a:gd name="adj1" fmla="val 147709649"/>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descr="Highlighting Customer ID">
            <a:extLst>
              <a:ext uri="{FF2B5EF4-FFF2-40B4-BE49-F238E27FC236}">
                <a16:creationId xmlns:a16="http://schemas.microsoft.com/office/drawing/2014/main" id="{D629D2EC-8D75-1045-B2E3-85F15E26A467}"/>
              </a:ext>
              <a:ext uri="{C183D7F6-B498-43B3-948B-1728B52AA6E4}">
                <adec:decorative xmlns:adec="http://schemas.microsoft.com/office/drawing/2017/decorative" val="0"/>
              </a:ext>
            </a:extLst>
          </p:cNvPr>
          <p:cNvSpPr/>
          <p:nvPr/>
        </p:nvSpPr>
        <p:spPr bwMode="auto">
          <a:xfrm>
            <a:off x="5807413" y="1202276"/>
            <a:ext cx="1507788" cy="2312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Checkmark on Orders table">
            <a:extLst>
              <a:ext uri="{FF2B5EF4-FFF2-40B4-BE49-F238E27FC236}">
                <a16:creationId xmlns:a16="http://schemas.microsoft.com/office/drawing/2014/main" id="{D17FE618-2232-6A43-A263-78A7CA619249}"/>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66222" y="1521901"/>
            <a:ext cx="1678499" cy="1678499"/>
          </a:xfrm>
          <a:prstGeom prst="rect">
            <a:avLst/>
          </a:prstGeom>
        </p:spPr>
      </p:pic>
      <p:sp>
        <p:nvSpPr>
          <p:cNvPr id="10" name="TextBox 9">
            <a:extLst>
              <a:ext uri="{FF2B5EF4-FFF2-40B4-BE49-F238E27FC236}">
                <a16:creationId xmlns:a16="http://schemas.microsoft.com/office/drawing/2014/main" id="{F4710E08-5B6C-7340-B8C0-AD62FD1F8BC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In a normalized database schema: </a:t>
            </a:r>
          </a:p>
        </p:txBody>
      </p:sp>
      <p:sp>
        <p:nvSpPr>
          <p:cNvPr id="11" name="Freeform: Shape 14">
            <a:extLst>
              <a:ext uri="{FF2B5EF4-FFF2-40B4-BE49-F238E27FC236}">
                <a16:creationId xmlns:a16="http://schemas.microsoft.com/office/drawing/2014/main" id="{2C9F83D7-9648-8B4C-BC4B-775CC0C071B0}"/>
              </a:ext>
            </a:extLst>
          </p:cNvPr>
          <p:cNvSpPr/>
          <p:nvPr/>
        </p:nvSpPr>
        <p:spPr>
          <a:xfrm>
            <a:off x="410409"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Primary Keys and Foreign keys are used to define relationships</a:t>
            </a:r>
          </a:p>
        </p:txBody>
      </p:sp>
      <p:sp>
        <p:nvSpPr>
          <p:cNvPr id="12" name="Freeform: Shape 16">
            <a:extLst>
              <a:ext uri="{FF2B5EF4-FFF2-40B4-BE49-F238E27FC236}">
                <a16:creationId xmlns:a16="http://schemas.microsoft.com/office/drawing/2014/main" id="{BF28DA2B-7BF0-5445-AE42-923AD30FDA1D}"/>
              </a:ext>
            </a:extLst>
          </p:cNvPr>
          <p:cNvSpPr/>
          <p:nvPr/>
        </p:nvSpPr>
        <p:spPr>
          <a:xfrm>
            <a:off x="3227325"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No data duplication exists (other than key values in 3</a:t>
            </a:r>
            <a:r>
              <a:rPr lang="en-US" sz="900" baseline="30000" dirty="0">
                <a:solidFill>
                  <a:schemeClr val="tx1"/>
                </a:solidFill>
              </a:rPr>
              <a:t>rd</a:t>
            </a:r>
            <a:r>
              <a:rPr lang="en-US" sz="900" dirty="0">
                <a:solidFill>
                  <a:schemeClr val="tx1"/>
                </a:solidFill>
              </a:rPr>
              <a:t> Normal Form (3NF)</a:t>
            </a:r>
          </a:p>
        </p:txBody>
      </p:sp>
      <p:sp>
        <p:nvSpPr>
          <p:cNvPr id="13" name="Freeform: Shape 18">
            <a:extLst>
              <a:ext uri="{FF2B5EF4-FFF2-40B4-BE49-F238E27FC236}">
                <a16:creationId xmlns:a16="http://schemas.microsoft.com/office/drawing/2014/main" id="{9A9BFE60-64B3-494A-B650-C9979110ABCD}"/>
              </a:ext>
            </a:extLst>
          </p:cNvPr>
          <p:cNvSpPr/>
          <p:nvPr/>
        </p:nvSpPr>
        <p:spPr>
          <a:xfrm>
            <a:off x="6044240"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19365950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Statement Categories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290AC777-49C5-1442-95C0-ECD1CBF51064}"/>
              </a:ext>
            </a:extLst>
          </p:cNvPr>
          <p:cNvSpPr/>
          <p:nvPr/>
        </p:nvSpPr>
        <p:spPr bwMode="auto">
          <a:xfrm>
            <a:off x="314914"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DML</a:t>
            </a:r>
            <a:endParaRPr lang="en-US" sz="1765" dirty="0">
              <a:solidFill>
                <a:schemeClr val="bg1"/>
              </a:solidFill>
              <a:latin typeface="+mj-lt"/>
              <a:cs typeface="Segoe UI" panose="020B0502040204020203" pitchFamily="34" charset="0"/>
            </a:endParaRPr>
          </a:p>
        </p:txBody>
      </p:sp>
      <p:sp>
        <p:nvSpPr>
          <p:cNvPr id="5" name="Rectangle 4">
            <a:extLst>
              <a:ext uri="{FF2B5EF4-FFF2-40B4-BE49-F238E27FC236}">
                <a16:creationId xmlns:a16="http://schemas.microsoft.com/office/drawing/2014/main" id="{A28FADEA-4EBC-904B-93A1-625BA746FB55}"/>
              </a:ext>
            </a:extLst>
          </p:cNvPr>
          <p:cNvSpPr/>
          <p:nvPr/>
        </p:nvSpPr>
        <p:spPr bwMode="auto">
          <a:xfrm>
            <a:off x="314914"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Manipulation Language</a:t>
            </a:r>
          </a:p>
          <a:p>
            <a:pPr>
              <a:spcAft>
                <a:spcPts val="882"/>
              </a:spcAft>
            </a:pPr>
            <a:r>
              <a:rPr lang="en-GB" sz="1618" dirty="0"/>
              <a:t>Used to query and manipulate data</a:t>
            </a:r>
          </a:p>
          <a:p>
            <a:pPr>
              <a:spcAft>
                <a:spcPts val="882"/>
              </a:spcAft>
            </a:pPr>
            <a:r>
              <a:rPr lang="en-GB" sz="1618" dirty="0"/>
              <a:t>SELECT, INSERT, UPDATE, DELETE</a:t>
            </a:r>
            <a:endParaRPr lang="en-US" sz="1618"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C7D3EA47-A77E-A948-AD1A-BE7012DD3C32}"/>
              </a:ext>
            </a:extLst>
          </p:cNvPr>
          <p:cNvSpPr/>
          <p:nvPr/>
        </p:nvSpPr>
        <p:spPr bwMode="auto">
          <a:xfrm>
            <a:off x="3187581"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DDL</a:t>
            </a:r>
            <a:endParaRPr lang="en-US" sz="1765" dirty="0">
              <a:solidFill>
                <a:schemeClr val="bg1"/>
              </a:solidFill>
              <a:latin typeface="+mj-lt"/>
              <a:cs typeface="Segoe UI" panose="020B0502040204020203" pitchFamily="34" charset="0"/>
            </a:endParaRPr>
          </a:p>
        </p:txBody>
      </p:sp>
      <p:sp>
        <p:nvSpPr>
          <p:cNvPr id="7" name="Rectangle 6">
            <a:extLst>
              <a:ext uri="{FF2B5EF4-FFF2-40B4-BE49-F238E27FC236}">
                <a16:creationId xmlns:a16="http://schemas.microsoft.com/office/drawing/2014/main" id="{3D9B975D-4B0F-A849-9BC3-15D54099AA23}"/>
              </a:ext>
            </a:extLst>
          </p:cNvPr>
          <p:cNvSpPr/>
          <p:nvPr/>
        </p:nvSpPr>
        <p:spPr bwMode="auto">
          <a:xfrm>
            <a:off x="3187580"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Definition Language</a:t>
            </a:r>
          </a:p>
          <a:p>
            <a:pPr>
              <a:spcAft>
                <a:spcPts val="882"/>
              </a:spcAft>
            </a:pPr>
            <a:r>
              <a:rPr lang="en-GB" sz="1618" dirty="0"/>
              <a:t>Used to define database objects</a:t>
            </a:r>
          </a:p>
          <a:p>
            <a:pPr>
              <a:spcAft>
                <a:spcPts val="882"/>
              </a:spcAft>
            </a:pPr>
            <a:r>
              <a:rPr lang="en-GB" sz="1618" dirty="0"/>
              <a:t>CREATE, ALTER, DROP, RENAME</a:t>
            </a:r>
            <a:endParaRPr lang="en-US" sz="1618"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2309A2E2-EB74-7A44-9484-24038EF7DBC5}"/>
              </a:ext>
            </a:extLst>
          </p:cNvPr>
          <p:cNvSpPr/>
          <p:nvPr/>
        </p:nvSpPr>
        <p:spPr bwMode="auto">
          <a:xfrm>
            <a:off x="6060247"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DCL</a:t>
            </a:r>
            <a:endParaRPr lang="en-US" sz="1765" dirty="0">
              <a:solidFill>
                <a:schemeClr val="bg1"/>
              </a:solidFill>
              <a:latin typeface="+mj-lt"/>
              <a:cs typeface="Segoe UI" panose="020B0502040204020203" pitchFamily="34" charset="0"/>
            </a:endParaRPr>
          </a:p>
        </p:txBody>
      </p:sp>
      <p:sp>
        <p:nvSpPr>
          <p:cNvPr id="9" name="Rectangle 8">
            <a:extLst>
              <a:ext uri="{FF2B5EF4-FFF2-40B4-BE49-F238E27FC236}">
                <a16:creationId xmlns:a16="http://schemas.microsoft.com/office/drawing/2014/main" id="{EF1DA20F-4796-064B-8EF6-F07C311EC6B0}"/>
              </a:ext>
            </a:extLst>
          </p:cNvPr>
          <p:cNvSpPr/>
          <p:nvPr/>
        </p:nvSpPr>
        <p:spPr bwMode="auto">
          <a:xfrm>
            <a:off x="6060247"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Control Language</a:t>
            </a:r>
          </a:p>
          <a:p>
            <a:pPr>
              <a:spcAft>
                <a:spcPts val="882"/>
              </a:spcAft>
            </a:pPr>
            <a:r>
              <a:rPr lang="en-GB" sz="1618" dirty="0"/>
              <a:t>Used to manage security permissions</a:t>
            </a:r>
          </a:p>
          <a:p>
            <a:pPr>
              <a:spcAft>
                <a:spcPts val="882"/>
              </a:spcAft>
            </a:pPr>
            <a:r>
              <a:rPr lang="en-GB" sz="1618" dirty="0"/>
              <a:t>GRANT, REVOKE, DENY</a:t>
            </a:r>
            <a:endParaRPr lang="en-US" sz="161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932614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Synapse</a:t>
            </a:r>
          </a:p>
        </p:txBody>
      </p:sp>
      <p:pic>
        <p:nvPicPr>
          <p:cNvPr id="3" name="Picture 2" descr="Diagram showing the components of Azure Synapse Analytics. Synapse Studio, Synapse Pipelines, Synapse SQL pools, Synapse Spark pools, and Synapse Link">
            <a:extLst>
              <a:ext uri="{FF2B5EF4-FFF2-40B4-BE49-F238E27FC236}">
                <a16:creationId xmlns:a16="http://schemas.microsoft.com/office/drawing/2014/main" id="{F9021707-DBCD-4338-967B-4A0372D645E1}"/>
              </a:ext>
            </a:extLst>
          </p:cNvPr>
          <p:cNvPicPr>
            <a:picLocks noChangeAspect="1"/>
          </p:cNvPicPr>
          <p:nvPr/>
        </p:nvPicPr>
        <p:blipFill rotWithShape="1">
          <a:blip r:embed="rId2"/>
          <a:srcRect l="-13292" t="-1407" r="-13292" b="-1407"/>
          <a:stretch/>
        </p:blipFill>
        <p:spPr>
          <a:xfrm>
            <a:off x="317097" y="1106953"/>
            <a:ext cx="8509806" cy="3036422"/>
          </a:xfrm>
          <a:prstGeom prst="rect">
            <a:avLst/>
          </a:prstGeom>
          <a:noFill/>
          <a:ln w="19050">
            <a:solidFill>
              <a:schemeClr val="tx2"/>
            </a:solidFill>
            <a:headEnd type="none" w="med" len="med"/>
            <a:tailEnd type="none" w="med" len="med"/>
          </a:ln>
          <a:effectLst/>
        </p:spPr>
      </p:pic>
      <p:sp>
        <p:nvSpPr>
          <p:cNvPr id="4" name="Rectangle: Rounded Corners 3">
            <a:extLst>
              <a:ext uri="{FF2B5EF4-FFF2-40B4-BE49-F238E27FC236}">
                <a16:creationId xmlns:a16="http://schemas.microsoft.com/office/drawing/2014/main" id="{1C1E3D94-8533-4261-876E-BD7BC2672F81}"/>
              </a:ext>
            </a:extLst>
          </p:cNvPr>
          <p:cNvSpPr/>
          <p:nvPr/>
        </p:nvSpPr>
        <p:spPr>
          <a:xfrm>
            <a:off x="3354365" y="4520484"/>
            <a:ext cx="3116687" cy="41856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PolyBase</a:t>
            </a:r>
            <a:endParaRPr lang="en-US" dirty="0"/>
          </a:p>
        </p:txBody>
      </p:sp>
    </p:spTree>
    <p:extLst>
      <p:ext uri="{BB962C8B-B14F-4D97-AF65-F5344CB8AC3E}">
        <p14:creationId xmlns:p14="http://schemas.microsoft.com/office/powerpoint/2010/main" val="24479078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Star Schema</a:t>
            </a:r>
          </a:p>
        </p:txBody>
      </p:sp>
      <p:pic>
        <p:nvPicPr>
          <p:cNvPr id="1026" name="Picture 2" descr="Example of Star Schema">
            <a:extLst>
              <a:ext uri="{FF2B5EF4-FFF2-40B4-BE49-F238E27FC236}">
                <a16:creationId xmlns:a16="http://schemas.microsoft.com/office/drawing/2014/main" id="{50E310E1-23FD-4FBC-BFC7-372D3FC44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045" y="643641"/>
            <a:ext cx="4435910" cy="385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9652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Snowflake Schema</a:t>
            </a:r>
          </a:p>
        </p:txBody>
      </p:sp>
      <p:pic>
        <p:nvPicPr>
          <p:cNvPr id="2050" name="Picture 2">
            <a:extLst>
              <a:ext uri="{FF2B5EF4-FFF2-40B4-BE49-F238E27FC236}">
                <a16:creationId xmlns:a16="http://schemas.microsoft.com/office/drawing/2014/main" id="{3B8D7A56-B424-48A4-A18C-7D5FB6B27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653" y="1014654"/>
            <a:ext cx="6252693" cy="287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5766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Synapse</a:t>
            </a:r>
          </a:p>
        </p:txBody>
      </p:sp>
      <p:pic>
        <p:nvPicPr>
          <p:cNvPr id="4098" name="Picture 2" descr="Architecture diagram">
            <a:extLst>
              <a:ext uri="{FF2B5EF4-FFF2-40B4-BE49-F238E27FC236}">
                <a16:creationId xmlns:a16="http://schemas.microsoft.com/office/drawing/2014/main" id="{978FF2C7-3687-4576-8FD9-DDC1AE3FCA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14" y="901700"/>
            <a:ext cx="7705771" cy="3589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0446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SQL Pool (DW) Architecture</a:t>
            </a:r>
          </a:p>
        </p:txBody>
      </p:sp>
      <p:pic>
        <p:nvPicPr>
          <p:cNvPr id="1026" name="Picture 2" descr="Dedicated SQL pool (formerly SQL DW) architecture">
            <a:extLst>
              <a:ext uri="{FF2B5EF4-FFF2-40B4-BE49-F238E27FC236}">
                <a16:creationId xmlns:a16="http://schemas.microsoft.com/office/drawing/2014/main" id="{2AD14B9B-7745-4671-AC34-48542EBA3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8849" y="760413"/>
            <a:ext cx="5367529" cy="4135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7191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Synapse SQL Pool Types</a:t>
            </a:r>
          </a:p>
        </p:txBody>
      </p:sp>
      <p:pic>
        <p:nvPicPr>
          <p:cNvPr id="5122" name="Picture 2" descr="Synapse SQL architecture">
            <a:extLst>
              <a:ext uri="{FF2B5EF4-FFF2-40B4-BE49-F238E27FC236}">
                <a16:creationId xmlns:a16="http://schemas.microsoft.com/office/drawing/2014/main" id="{AE8D94ED-2EBB-4B83-8AC5-C90AADFC9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906413"/>
            <a:ext cx="8286750" cy="3713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2574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6" name="Picture 5">
            <a:extLst>
              <a:ext uri="{FF2B5EF4-FFF2-40B4-BE49-F238E27FC236}">
                <a16:creationId xmlns:a16="http://schemas.microsoft.com/office/drawing/2014/main" id="{BF0BDCBA-8624-4253-9C77-E23404081513}"/>
              </a:ext>
            </a:extLst>
          </p:cNvPr>
          <p:cNvPicPr>
            <a:picLocks noChangeAspect="1"/>
          </p:cNvPicPr>
          <p:nvPr/>
        </p:nvPicPr>
        <p:blipFill>
          <a:blip r:embed="rId2"/>
          <a:stretch>
            <a:fillRect/>
          </a:stretch>
        </p:blipFill>
        <p:spPr>
          <a:xfrm>
            <a:off x="1081267" y="901888"/>
            <a:ext cx="7286266" cy="3547763"/>
          </a:xfrm>
          <a:prstGeom prst="rect">
            <a:avLst/>
          </a:prstGeom>
        </p:spPr>
      </p:pic>
    </p:spTree>
    <p:extLst>
      <p:ext uri="{BB962C8B-B14F-4D97-AF65-F5344CB8AC3E}">
        <p14:creationId xmlns:p14="http://schemas.microsoft.com/office/powerpoint/2010/main" val="1740641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grpSp>
        <p:nvGrpSpPr>
          <p:cNvPr id="6" name="Group 5">
            <a:extLst>
              <a:ext uri="{FF2B5EF4-FFF2-40B4-BE49-F238E27FC236}">
                <a16:creationId xmlns:a16="http://schemas.microsoft.com/office/drawing/2014/main" id="{85A9B6E6-8F1A-46EE-BADE-BDA6F527DC54}"/>
              </a:ext>
            </a:extLst>
          </p:cNvPr>
          <p:cNvGrpSpPr/>
          <p:nvPr/>
        </p:nvGrpSpPr>
        <p:grpSpPr>
          <a:xfrm>
            <a:off x="231112" y="2110085"/>
            <a:ext cx="8681776" cy="844130"/>
            <a:chOff x="231112" y="2110085"/>
            <a:chExt cx="8681776" cy="844130"/>
          </a:xfrm>
        </p:grpSpPr>
        <p:sp>
          <p:nvSpPr>
            <p:cNvPr id="5" name="Rectangle: Rounded Corners 4">
              <a:extLst>
                <a:ext uri="{FF2B5EF4-FFF2-40B4-BE49-F238E27FC236}">
                  <a16:creationId xmlns:a16="http://schemas.microsoft.com/office/drawing/2014/main" id="{AB392B90-99DF-41C4-BDC8-096258403013}"/>
                </a:ext>
              </a:extLst>
            </p:cNvPr>
            <p:cNvSpPr/>
            <p:nvPr/>
          </p:nvSpPr>
          <p:spPr>
            <a:xfrm>
              <a:off x="231112" y="2110085"/>
              <a:ext cx="8681776" cy="84413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9BA08CC-D79A-4C96-9AB6-605F8F28BE2C}"/>
                </a:ext>
              </a:extLst>
            </p:cNvPr>
            <p:cNvSpPr/>
            <p:nvPr/>
          </p:nvSpPr>
          <p:spPr>
            <a:xfrm>
              <a:off x="2509905" y="2110085"/>
              <a:ext cx="4124207" cy="769441"/>
            </a:xfrm>
            <a:prstGeom prst="rect">
              <a:avLst/>
            </a:prstGeom>
            <a:noFill/>
          </p:spPr>
          <p:txBody>
            <a:bodyPr wrap="none" lIns="91440" tIns="45720" rIns="91440" bIns="45720">
              <a:spAutoFit/>
            </a:bodyPr>
            <a:lstStyle/>
            <a:p>
              <a:pPr algn="ctr"/>
              <a:r>
                <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timw.info</a:t>
              </a:r>
              <a:r>
                <a:rPr lang="en-US" sz="4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/dp203</a:t>
              </a:r>
              <a:endPar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spTree>
    <p:extLst>
      <p:ext uri="{BB962C8B-B14F-4D97-AF65-F5344CB8AC3E}">
        <p14:creationId xmlns:p14="http://schemas.microsoft.com/office/powerpoint/2010/main" val="2565182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7" name="Picture 6">
            <a:extLst>
              <a:ext uri="{FF2B5EF4-FFF2-40B4-BE49-F238E27FC236}">
                <a16:creationId xmlns:a16="http://schemas.microsoft.com/office/drawing/2014/main" id="{CF85C457-837A-49C7-AC49-138AD5A75BD8}"/>
              </a:ext>
            </a:extLst>
          </p:cNvPr>
          <p:cNvPicPr>
            <a:picLocks noChangeAspect="1"/>
          </p:cNvPicPr>
          <p:nvPr/>
        </p:nvPicPr>
        <p:blipFill>
          <a:blip r:embed="rId2"/>
          <a:stretch>
            <a:fillRect/>
          </a:stretch>
        </p:blipFill>
        <p:spPr>
          <a:xfrm>
            <a:off x="146121" y="669359"/>
            <a:ext cx="3794814" cy="783545"/>
          </a:xfrm>
          <a:prstGeom prst="rect">
            <a:avLst/>
          </a:prstGeom>
        </p:spPr>
      </p:pic>
      <p:pic>
        <p:nvPicPr>
          <p:cNvPr id="9" name="Picture 8">
            <a:extLst>
              <a:ext uri="{FF2B5EF4-FFF2-40B4-BE49-F238E27FC236}">
                <a16:creationId xmlns:a16="http://schemas.microsoft.com/office/drawing/2014/main" id="{C5F9C4EC-9952-4608-A2FD-CE5CBB6822C1}"/>
              </a:ext>
            </a:extLst>
          </p:cNvPr>
          <p:cNvPicPr>
            <a:picLocks noChangeAspect="1"/>
          </p:cNvPicPr>
          <p:nvPr/>
        </p:nvPicPr>
        <p:blipFill>
          <a:blip r:embed="rId3"/>
          <a:stretch>
            <a:fillRect/>
          </a:stretch>
        </p:blipFill>
        <p:spPr>
          <a:xfrm>
            <a:off x="146121" y="1564198"/>
            <a:ext cx="4477394" cy="1412046"/>
          </a:xfrm>
          <a:prstGeom prst="rect">
            <a:avLst/>
          </a:prstGeom>
        </p:spPr>
      </p:pic>
      <p:pic>
        <p:nvPicPr>
          <p:cNvPr id="11" name="Picture 10">
            <a:extLst>
              <a:ext uri="{FF2B5EF4-FFF2-40B4-BE49-F238E27FC236}">
                <a16:creationId xmlns:a16="http://schemas.microsoft.com/office/drawing/2014/main" id="{E798C0F4-4F6C-44F5-B26F-4D21F5E617AF}"/>
              </a:ext>
            </a:extLst>
          </p:cNvPr>
          <p:cNvPicPr>
            <a:picLocks noChangeAspect="1"/>
          </p:cNvPicPr>
          <p:nvPr/>
        </p:nvPicPr>
        <p:blipFill>
          <a:blip r:embed="rId4"/>
          <a:stretch>
            <a:fillRect/>
          </a:stretch>
        </p:blipFill>
        <p:spPr>
          <a:xfrm>
            <a:off x="105213" y="3124296"/>
            <a:ext cx="4559209" cy="1251826"/>
          </a:xfrm>
          <a:prstGeom prst="rect">
            <a:avLst/>
          </a:prstGeom>
        </p:spPr>
      </p:pic>
      <p:pic>
        <p:nvPicPr>
          <p:cNvPr id="2050" name="Picture 2" descr="Distributed table">
            <a:extLst>
              <a:ext uri="{FF2B5EF4-FFF2-40B4-BE49-F238E27FC236}">
                <a16:creationId xmlns:a16="http://schemas.microsoft.com/office/drawing/2014/main" id="{E328D618-985A-4672-BA91-6D1ED0FA0E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9902" y="669359"/>
            <a:ext cx="3182351" cy="19394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plicated table">
            <a:extLst>
              <a:ext uri="{FF2B5EF4-FFF2-40B4-BE49-F238E27FC236}">
                <a16:creationId xmlns:a16="http://schemas.microsoft.com/office/drawing/2014/main" id="{6B3B66BF-1901-45B2-AB45-1ECD06246C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0600" y="2646337"/>
            <a:ext cx="3241653" cy="2207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8119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B6BF3-D44A-49B8-9473-DDCD56E14425}"/>
              </a:ext>
            </a:extLst>
          </p:cNvPr>
          <p:cNvSpPr>
            <a:spLocks noGrp="1"/>
          </p:cNvSpPr>
          <p:nvPr>
            <p:ph type="title"/>
          </p:nvPr>
        </p:nvSpPr>
        <p:spPr/>
        <p:txBody>
          <a:bodyPr/>
          <a:lstStyle/>
          <a:p>
            <a:r>
              <a:rPr lang="en-US" dirty="0"/>
              <a:t>Slowly Changing Dimensions (SCD)</a:t>
            </a:r>
          </a:p>
        </p:txBody>
      </p:sp>
      <p:pic>
        <p:nvPicPr>
          <p:cNvPr id="4" name="Picture 3">
            <a:extLst>
              <a:ext uri="{FF2B5EF4-FFF2-40B4-BE49-F238E27FC236}">
                <a16:creationId xmlns:a16="http://schemas.microsoft.com/office/drawing/2014/main" id="{47FB00FC-D16B-4E9C-95C6-8D855E81EE71}"/>
              </a:ext>
            </a:extLst>
          </p:cNvPr>
          <p:cNvPicPr>
            <a:picLocks noChangeAspect="1"/>
          </p:cNvPicPr>
          <p:nvPr/>
        </p:nvPicPr>
        <p:blipFill>
          <a:blip r:embed="rId2"/>
          <a:stretch>
            <a:fillRect/>
          </a:stretch>
        </p:blipFill>
        <p:spPr>
          <a:xfrm>
            <a:off x="781524" y="767002"/>
            <a:ext cx="7580952" cy="3838095"/>
          </a:xfrm>
          <a:prstGeom prst="rect">
            <a:avLst/>
          </a:prstGeom>
        </p:spPr>
      </p:pic>
    </p:spTree>
    <p:extLst>
      <p:ext uri="{BB962C8B-B14F-4D97-AF65-F5344CB8AC3E}">
        <p14:creationId xmlns:p14="http://schemas.microsoft.com/office/powerpoint/2010/main" val="5408422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B6BF3-D44A-49B8-9473-DDCD56E14425}"/>
              </a:ext>
            </a:extLst>
          </p:cNvPr>
          <p:cNvSpPr>
            <a:spLocks noGrp="1"/>
          </p:cNvSpPr>
          <p:nvPr>
            <p:ph type="title"/>
          </p:nvPr>
        </p:nvSpPr>
        <p:spPr/>
        <p:txBody>
          <a:bodyPr/>
          <a:lstStyle/>
          <a:p>
            <a:r>
              <a:rPr lang="en-US" dirty="0"/>
              <a:t>Slowly Changing Dimensions (SCD)</a:t>
            </a:r>
          </a:p>
        </p:txBody>
      </p:sp>
      <p:pic>
        <p:nvPicPr>
          <p:cNvPr id="4" name="Picture 3">
            <a:extLst>
              <a:ext uri="{FF2B5EF4-FFF2-40B4-BE49-F238E27FC236}">
                <a16:creationId xmlns:a16="http://schemas.microsoft.com/office/drawing/2014/main" id="{2F8B8553-12F0-43FD-9BC7-102AB7A3187B}"/>
              </a:ext>
            </a:extLst>
          </p:cNvPr>
          <p:cNvPicPr>
            <a:picLocks noChangeAspect="1"/>
          </p:cNvPicPr>
          <p:nvPr/>
        </p:nvPicPr>
        <p:blipFill>
          <a:blip r:embed="rId2"/>
          <a:stretch>
            <a:fillRect/>
          </a:stretch>
        </p:blipFill>
        <p:spPr>
          <a:xfrm>
            <a:off x="879719" y="740035"/>
            <a:ext cx="7384562" cy="3944437"/>
          </a:xfrm>
          <a:prstGeom prst="rect">
            <a:avLst/>
          </a:prstGeom>
        </p:spPr>
      </p:pic>
    </p:spTree>
    <p:extLst>
      <p:ext uri="{BB962C8B-B14F-4D97-AF65-F5344CB8AC3E}">
        <p14:creationId xmlns:p14="http://schemas.microsoft.com/office/powerpoint/2010/main" val="31424784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B6BF3-D44A-49B8-9473-DDCD56E14425}"/>
              </a:ext>
            </a:extLst>
          </p:cNvPr>
          <p:cNvSpPr>
            <a:spLocks noGrp="1"/>
          </p:cNvSpPr>
          <p:nvPr>
            <p:ph type="title"/>
          </p:nvPr>
        </p:nvSpPr>
        <p:spPr/>
        <p:txBody>
          <a:bodyPr/>
          <a:lstStyle/>
          <a:p>
            <a:r>
              <a:rPr lang="en-US" dirty="0"/>
              <a:t>Slowly Changing Dimensions (SCD)</a:t>
            </a:r>
          </a:p>
        </p:txBody>
      </p:sp>
      <p:pic>
        <p:nvPicPr>
          <p:cNvPr id="5" name="Picture 4">
            <a:extLst>
              <a:ext uri="{FF2B5EF4-FFF2-40B4-BE49-F238E27FC236}">
                <a16:creationId xmlns:a16="http://schemas.microsoft.com/office/drawing/2014/main" id="{FD0D9B4F-A48F-436C-B718-54CA8C2A39D2}"/>
              </a:ext>
            </a:extLst>
          </p:cNvPr>
          <p:cNvPicPr>
            <a:picLocks noChangeAspect="1"/>
          </p:cNvPicPr>
          <p:nvPr/>
        </p:nvPicPr>
        <p:blipFill>
          <a:blip r:embed="rId2"/>
          <a:stretch>
            <a:fillRect/>
          </a:stretch>
        </p:blipFill>
        <p:spPr>
          <a:xfrm>
            <a:off x="714857" y="808283"/>
            <a:ext cx="7714286" cy="3933333"/>
          </a:xfrm>
          <a:prstGeom prst="rect">
            <a:avLst/>
          </a:prstGeom>
        </p:spPr>
      </p:pic>
    </p:spTree>
    <p:extLst>
      <p:ext uri="{BB962C8B-B14F-4D97-AF65-F5344CB8AC3E}">
        <p14:creationId xmlns:p14="http://schemas.microsoft.com/office/powerpoint/2010/main" val="23178394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Azure Databricks</a:t>
            </a:r>
          </a:p>
        </p:txBody>
      </p:sp>
      <p:sp>
        <p:nvSpPr>
          <p:cNvPr id="2" name="Rectangle 1">
            <a:extLst>
              <a:ext uri="{FF2B5EF4-FFF2-40B4-BE49-F238E27FC236}">
                <a16:creationId xmlns:a16="http://schemas.microsoft.com/office/drawing/2014/main" id="{FEDB3749-A184-4B1E-B8F0-3C6C8240DD19}"/>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95598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Databricks</a:t>
            </a:r>
          </a:p>
        </p:txBody>
      </p:sp>
      <p:pic>
        <p:nvPicPr>
          <p:cNvPr id="4" name="Picture 3">
            <a:extLst>
              <a:ext uri="{FF2B5EF4-FFF2-40B4-BE49-F238E27FC236}">
                <a16:creationId xmlns:a16="http://schemas.microsoft.com/office/drawing/2014/main" id="{60E04538-194B-4251-82EF-CEB0529EC60D}"/>
              </a:ext>
            </a:extLst>
          </p:cNvPr>
          <p:cNvPicPr>
            <a:picLocks noChangeAspect="1"/>
          </p:cNvPicPr>
          <p:nvPr/>
        </p:nvPicPr>
        <p:blipFill>
          <a:blip r:embed="rId2"/>
          <a:stretch>
            <a:fillRect/>
          </a:stretch>
        </p:blipFill>
        <p:spPr>
          <a:xfrm>
            <a:off x="975156" y="792050"/>
            <a:ext cx="7093457" cy="3811081"/>
          </a:xfrm>
          <a:prstGeom prst="rect">
            <a:avLst/>
          </a:prstGeom>
        </p:spPr>
      </p:pic>
    </p:spTree>
    <p:extLst>
      <p:ext uri="{BB962C8B-B14F-4D97-AF65-F5344CB8AC3E}">
        <p14:creationId xmlns:p14="http://schemas.microsoft.com/office/powerpoint/2010/main" val="24127293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Lambda Architecture</a:t>
            </a:r>
          </a:p>
        </p:txBody>
      </p:sp>
      <p:pic>
        <p:nvPicPr>
          <p:cNvPr id="2050" name="Picture 2" descr="Lambda architecture diagram">
            <a:extLst>
              <a:ext uri="{FF2B5EF4-FFF2-40B4-BE49-F238E27FC236}">
                <a16:creationId xmlns:a16="http://schemas.microsoft.com/office/drawing/2014/main" id="{7DBE9410-C226-044C-8409-65781005F5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00" y="685800"/>
            <a:ext cx="7670800"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2135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Kappa Architecture</a:t>
            </a:r>
          </a:p>
        </p:txBody>
      </p:sp>
      <p:pic>
        <p:nvPicPr>
          <p:cNvPr id="3074" name="Picture 2" descr="Kappa architecture diagram">
            <a:extLst>
              <a:ext uri="{FF2B5EF4-FFF2-40B4-BE49-F238E27FC236}">
                <a16:creationId xmlns:a16="http://schemas.microsoft.com/office/drawing/2014/main" id="{416F83DC-3943-3241-B7EF-D6DCC39B04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150" y="889000"/>
            <a:ext cx="8013700" cy="336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0263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Lambda Architecture with Databricks</a:t>
            </a:r>
          </a:p>
        </p:txBody>
      </p:sp>
      <p:pic>
        <p:nvPicPr>
          <p:cNvPr id="5122" name="Picture 2">
            <a:extLst>
              <a:ext uri="{FF2B5EF4-FFF2-40B4-BE49-F238E27FC236}">
                <a16:creationId xmlns:a16="http://schemas.microsoft.com/office/drawing/2014/main" id="{71A07182-1E32-9646-8CEB-5A33F62E66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9186" y="529835"/>
            <a:ext cx="6676556" cy="4083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185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Kappa Architecture with Databricks</a:t>
            </a:r>
          </a:p>
        </p:txBody>
      </p:sp>
      <p:pic>
        <p:nvPicPr>
          <p:cNvPr id="6146" name="Picture 2">
            <a:extLst>
              <a:ext uri="{FF2B5EF4-FFF2-40B4-BE49-F238E27FC236}">
                <a16:creationId xmlns:a16="http://schemas.microsoft.com/office/drawing/2014/main" id="{E770C0BD-6B6B-7740-A34F-1438F3F766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371" y="850991"/>
            <a:ext cx="7164125" cy="344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772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Expectations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We'll learn by doing – at least 80 percent demo</a:t>
            </a:r>
          </a:p>
          <a:p>
            <a:pPr lvl="1"/>
            <a:r>
              <a:rPr lang="en-US" dirty="0"/>
              <a:t>Case study approach</a:t>
            </a:r>
          </a:p>
          <a:p>
            <a:r>
              <a:rPr lang="en-US" dirty="0"/>
              <a:t>Please review the recordings…several times!</a:t>
            </a:r>
          </a:p>
          <a:p>
            <a:r>
              <a:rPr lang="en-US" dirty="0"/>
              <a:t>10-minute break at midpoint</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2628716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Data Security</a:t>
            </a:r>
          </a:p>
        </p:txBody>
      </p:sp>
      <p:sp>
        <p:nvSpPr>
          <p:cNvPr id="2" name="Rectangle 1">
            <a:extLst>
              <a:ext uri="{FF2B5EF4-FFF2-40B4-BE49-F238E27FC236}">
                <a16:creationId xmlns:a16="http://schemas.microsoft.com/office/drawing/2014/main" id="{FEDB3749-A184-4B1E-B8F0-3C6C8240DD19}"/>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53633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Network security</a:t>
            </a:r>
          </a:p>
        </p:txBody>
      </p:sp>
      <p:sp>
        <p:nvSpPr>
          <p:cNvPr id="2" name="Content Placeholder 1">
            <a:extLst>
              <a:ext uri="{FF2B5EF4-FFF2-40B4-BE49-F238E27FC236}">
                <a16:creationId xmlns:a16="http://schemas.microsoft.com/office/drawing/2014/main" id="{7E4AEA72-801B-4A53-90C2-32A2D3FFB447}"/>
              </a:ext>
            </a:extLst>
          </p:cNvPr>
          <p:cNvSpPr>
            <a:spLocks noGrp="1"/>
          </p:cNvSpPr>
          <p:nvPr>
            <p:ph idx="1"/>
          </p:nvPr>
        </p:nvSpPr>
        <p:spPr/>
        <p:txBody>
          <a:bodyPr/>
          <a:lstStyle/>
          <a:p>
            <a:endParaRPr lang="en-US"/>
          </a:p>
        </p:txBody>
      </p:sp>
      <p:sp>
        <p:nvSpPr>
          <p:cNvPr id="97" name="Text Placeholder 4"/>
          <p:cNvSpPr txBox="1">
            <a:spLocks/>
          </p:cNvSpPr>
          <p:nvPr/>
        </p:nvSpPr>
        <p:spPr>
          <a:xfrm>
            <a:off x="313983" y="906873"/>
            <a:ext cx="854365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j-lt"/>
              </a:rPr>
              <a:t>Securing your network from attacks and unauthorized access is an important</a:t>
            </a:r>
            <a:br>
              <a:rPr lang="en-US" sz="1765" dirty="0">
                <a:latin typeface="+mj-lt"/>
              </a:rPr>
            </a:br>
            <a:r>
              <a:rPr lang="en-US" sz="1765" dirty="0">
                <a:latin typeface="+mj-lt"/>
              </a:rPr>
              <a:t>part of any architecture</a:t>
            </a:r>
          </a:p>
        </p:txBody>
      </p:sp>
      <p:sp>
        <p:nvSpPr>
          <p:cNvPr id="21" name="Rectangle 20">
            <a:extLst>
              <a:ext uri="{FF2B5EF4-FFF2-40B4-BE49-F238E27FC236}">
                <a16:creationId xmlns:a16="http://schemas.microsoft.com/office/drawing/2014/main" id="{53846335-8B09-4C0E-8C90-EAB66CFC6529}"/>
              </a:ext>
            </a:extLst>
          </p:cNvPr>
          <p:cNvSpPr/>
          <p:nvPr/>
        </p:nvSpPr>
        <p:spPr bwMode="auto">
          <a:xfrm>
            <a:off x="322153"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Internet protection</a:t>
            </a:r>
          </a:p>
        </p:txBody>
      </p:sp>
      <p:sp>
        <p:nvSpPr>
          <p:cNvPr id="20" name="Rectangle 19">
            <a:extLst>
              <a:ext uri="{FF2B5EF4-FFF2-40B4-BE49-F238E27FC236}">
                <a16:creationId xmlns:a16="http://schemas.microsoft.com/office/drawing/2014/main" id="{3158EBBB-0EB6-46C7-B635-6EDF8422EA23}"/>
              </a:ext>
            </a:extLst>
          </p:cNvPr>
          <p:cNvSpPr/>
          <p:nvPr/>
        </p:nvSpPr>
        <p:spPr bwMode="auto">
          <a:xfrm>
            <a:off x="322153"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Assess the resources that are internet-facing, and to only allow inbound and outbound communication where necessary. Make sure you identify all resources that are allowing inbound network traffic of any type</a:t>
            </a:r>
          </a:p>
          <a:p>
            <a:pPr algn="ctr" defTabSz="672334">
              <a:defRPr/>
            </a:pPr>
            <a:endParaRPr lang="en-US" sz="1324" dirty="0"/>
          </a:p>
        </p:txBody>
      </p:sp>
      <p:sp>
        <p:nvSpPr>
          <p:cNvPr id="19" name="Rectangle 18">
            <a:extLst>
              <a:ext uri="{FF2B5EF4-FFF2-40B4-BE49-F238E27FC236}">
                <a16:creationId xmlns:a16="http://schemas.microsoft.com/office/drawing/2014/main" id="{973B2C69-A2B8-4A65-A9CB-64E3B77F8662}"/>
              </a:ext>
            </a:extLst>
          </p:cNvPr>
          <p:cNvSpPr/>
          <p:nvPr/>
        </p:nvSpPr>
        <p:spPr bwMode="auto">
          <a:xfrm>
            <a:off x="2464586"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a:solidFill>
                  <a:schemeClr val="bg1"/>
                </a:solidFill>
                <a:latin typeface="Segoe UI Semibold" panose="020B0702040204020203" pitchFamily="34" charset="0"/>
                <a:cs typeface="Segoe UI Semibold" panose="020B0702040204020203" pitchFamily="34" charset="0"/>
              </a:rPr>
              <a:t>Firewalls</a:t>
            </a:r>
          </a:p>
        </p:txBody>
      </p:sp>
      <p:sp>
        <p:nvSpPr>
          <p:cNvPr id="18" name="Rectangle 17">
            <a:extLst>
              <a:ext uri="{FF2B5EF4-FFF2-40B4-BE49-F238E27FC236}">
                <a16:creationId xmlns:a16="http://schemas.microsoft.com/office/drawing/2014/main" id="{FA2B9E53-A03E-4170-8F52-5864E6D8BEDF}"/>
              </a:ext>
            </a:extLst>
          </p:cNvPr>
          <p:cNvSpPr/>
          <p:nvPr/>
        </p:nvSpPr>
        <p:spPr bwMode="auto">
          <a:xfrm>
            <a:off x="2464586"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a:t>To provide inbound protection at the perimeter, there are several choices:</a:t>
            </a:r>
          </a:p>
          <a:p>
            <a:pPr marL="224119" indent="-170424">
              <a:spcBef>
                <a:spcPts val="147"/>
              </a:spcBef>
              <a:spcAft>
                <a:spcPts val="221"/>
              </a:spcAft>
              <a:buFont typeface="Arial" panose="020B0604020202020204" pitchFamily="34" charset="0"/>
              <a:buChar char="•"/>
              <a:defRPr/>
            </a:pPr>
            <a:r>
              <a:rPr lang="en-US" sz="1324"/>
              <a:t>Azure Firewall</a:t>
            </a:r>
          </a:p>
          <a:p>
            <a:pPr marL="224119" indent="-170424">
              <a:spcBef>
                <a:spcPts val="147"/>
              </a:spcBef>
              <a:spcAft>
                <a:spcPts val="221"/>
              </a:spcAft>
              <a:buFont typeface="Arial" panose="020B0604020202020204" pitchFamily="34" charset="0"/>
              <a:buChar char="•"/>
              <a:defRPr/>
            </a:pPr>
            <a:r>
              <a:rPr lang="en-US" sz="1324"/>
              <a:t>Azure Application Gateway</a:t>
            </a:r>
          </a:p>
          <a:p>
            <a:pPr marL="224119" indent="-170424">
              <a:spcBef>
                <a:spcPts val="147"/>
              </a:spcBef>
              <a:spcAft>
                <a:spcPts val="221"/>
              </a:spcAft>
              <a:buFont typeface="Arial" panose="020B0604020202020204" pitchFamily="34" charset="0"/>
              <a:buChar char="•"/>
              <a:defRPr/>
            </a:pPr>
            <a:r>
              <a:rPr lang="en-US" sz="1324"/>
              <a:t>Azure Storage Firewall</a:t>
            </a:r>
          </a:p>
          <a:p>
            <a:pPr algn="ctr" defTabSz="672334">
              <a:defRPr/>
            </a:pPr>
            <a:endParaRPr lang="en-US" sz="1324"/>
          </a:p>
        </p:txBody>
      </p:sp>
      <p:sp>
        <p:nvSpPr>
          <p:cNvPr id="17" name="Rectangle 16">
            <a:extLst>
              <a:ext uri="{FF2B5EF4-FFF2-40B4-BE49-F238E27FC236}">
                <a16:creationId xmlns:a16="http://schemas.microsoft.com/office/drawing/2014/main" id="{46B34BD8-5D7C-4562-8D72-B4274492211B}"/>
              </a:ext>
            </a:extLst>
          </p:cNvPr>
          <p:cNvSpPr/>
          <p:nvPr/>
        </p:nvSpPr>
        <p:spPr bwMode="auto">
          <a:xfrm>
            <a:off x="4607018"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DDoS protection</a:t>
            </a:r>
          </a:p>
        </p:txBody>
      </p:sp>
      <p:sp>
        <p:nvSpPr>
          <p:cNvPr id="16" name="Rectangle 15">
            <a:extLst>
              <a:ext uri="{FF2B5EF4-FFF2-40B4-BE49-F238E27FC236}">
                <a16:creationId xmlns:a16="http://schemas.microsoft.com/office/drawing/2014/main" id="{F0B2F4F5-156C-4CC7-80F4-9FD1EBA51F88}"/>
              </a:ext>
            </a:extLst>
          </p:cNvPr>
          <p:cNvSpPr/>
          <p:nvPr/>
        </p:nvSpPr>
        <p:spPr bwMode="auto">
          <a:xfrm>
            <a:off x="4607018"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The Azure DDoS Protection service protects your Azure applications by scrubbing traffic at the Azure network edge before it can impact your service’s availability</a:t>
            </a:r>
          </a:p>
          <a:p>
            <a:pPr defTabSz="672334">
              <a:defRPr/>
            </a:pPr>
            <a:endParaRPr lang="en-US" sz="1324" dirty="0"/>
          </a:p>
        </p:txBody>
      </p:sp>
      <p:sp>
        <p:nvSpPr>
          <p:cNvPr id="15" name="Rectangle 14">
            <a:extLst>
              <a:ext uri="{FF2B5EF4-FFF2-40B4-BE49-F238E27FC236}">
                <a16:creationId xmlns:a16="http://schemas.microsoft.com/office/drawing/2014/main" id="{47B66081-AD24-4DDB-BFA9-2E581E25A559}"/>
              </a:ext>
            </a:extLst>
          </p:cNvPr>
          <p:cNvSpPr/>
          <p:nvPr/>
        </p:nvSpPr>
        <p:spPr bwMode="auto">
          <a:xfrm>
            <a:off x="6749450"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Network security groups</a:t>
            </a:r>
          </a:p>
        </p:txBody>
      </p:sp>
      <p:sp>
        <p:nvSpPr>
          <p:cNvPr id="14" name="Rectangle 13">
            <a:extLst>
              <a:ext uri="{FF2B5EF4-FFF2-40B4-BE49-F238E27FC236}">
                <a16:creationId xmlns:a16="http://schemas.microsoft.com/office/drawing/2014/main" id="{F3669B94-5B49-4521-A4E9-672B2837628A}"/>
              </a:ext>
            </a:extLst>
          </p:cNvPr>
          <p:cNvSpPr/>
          <p:nvPr/>
        </p:nvSpPr>
        <p:spPr bwMode="auto">
          <a:xfrm>
            <a:off x="6749450"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r>
              <a:rPr lang="en-US" sz="1324" dirty="0"/>
              <a:t>Network Security Groups allow you to filter network traffic to and from Azure resources in an Azure virtual network. An NSG can contain multiple inbound and outbound security rules</a:t>
            </a:r>
          </a:p>
        </p:txBody>
      </p:sp>
    </p:spTree>
    <p:extLst>
      <p:ext uri="{BB962C8B-B14F-4D97-AF65-F5344CB8AC3E}">
        <p14:creationId xmlns:p14="http://schemas.microsoft.com/office/powerpoint/2010/main" val="1417882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Identity and access</a:t>
            </a:r>
          </a:p>
        </p:txBody>
      </p:sp>
      <p:sp>
        <p:nvSpPr>
          <p:cNvPr id="3" name="Content Placeholder 2">
            <a:extLst>
              <a:ext uri="{FF2B5EF4-FFF2-40B4-BE49-F238E27FC236}">
                <a16:creationId xmlns:a16="http://schemas.microsoft.com/office/drawing/2014/main" id="{95A6D279-9246-454E-9E1A-B42492A49B57}"/>
              </a:ext>
            </a:extLst>
          </p:cNvPr>
          <p:cNvSpPr>
            <a:spLocks noGrp="1"/>
          </p:cNvSpPr>
          <p:nvPr>
            <p:ph idx="1"/>
          </p:nvPr>
        </p:nvSpPr>
        <p:spPr/>
        <p:txBody>
          <a:bodyPr/>
          <a:lstStyle/>
          <a:p>
            <a:endParaRPr lang="en-US"/>
          </a:p>
        </p:txBody>
      </p:sp>
      <p:sp>
        <p:nvSpPr>
          <p:cNvPr id="22" name="TextBox 21">
            <a:extLst>
              <a:ext uri="{FF2B5EF4-FFF2-40B4-BE49-F238E27FC236}">
                <a16:creationId xmlns:a16="http://schemas.microsoft.com/office/drawing/2014/main" id="{43F01DAB-8B08-4566-8E86-D5118B035860}"/>
              </a:ext>
            </a:extLst>
          </p:cNvPr>
          <p:cNvSpPr txBox="1"/>
          <p:nvPr/>
        </p:nvSpPr>
        <p:spPr>
          <a:xfrm>
            <a:off x="314586" y="1052246"/>
            <a:ext cx="3021721" cy="170142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Authentication</a:t>
            </a:r>
          </a:p>
          <a:p>
            <a:pPr defTabSz="326778">
              <a:spcBef>
                <a:spcPct val="0"/>
              </a:spcBef>
              <a:spcAft>
                <a:spcPct val="35000"/>
              </a:spcAft>
            </a:pPr>
            <a:r>
              <a:rPr lang="en-US" sz="1324" dirty="0"/>
              <a:t>This is the process of establishing the identity of a person or service looking to access a resource. Azure Active Directory is a cloud-based identity service that provide this capability</a:t>
            </a:r>
          </a:p>
        </p:txBody>
      </p:sp>
      <p:sp>
        <p:nvSpPr>
          <p:cNvPr id="23" name="TextBox 22">
            <a:extLst>
              <a:ext uri="{FF2B5EF4-FFF2-40B4-BE49-F238E27FC236}">
                <a16:creationId xmlns:a16="http://schemas.microsoft.com/office/drawing/2014/main" id="{E7B95AB3-1D74-4CC7-AAD8-9749CAD09B84}"/>
              </a:ext>
            </a:extLst>
          </p:cNvPr>
          <p:cNvSpPr txBox="1"/>
          <p:nvPr/>
        </p:nvSpPr>
        <p:spPr>
          <a:xfrm>
            <a:off x="314588" y="2828373"/>
            <a:ext cx="3021720" cy="186858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Authorization</a:t>
            </a:r>
          </a:p>
          <a:p>
            <a:pPr defTabSz="326778">
              <a:spcBef>
                <a:spcPct val="0"/>
              </a:spcBef>
              <a:spcAft>
                <a:spcPct val="35000"/>
              </a:spcAft>
            </a:pPr>
            <a:r>
              <a:rPr lang="en-US" sz="1324" dirty="0"/>
              <a:t>This is the process of establishing what level of access an authenticated person or service has. It specifies what data they're allowed to access and what they can do with it. Azure Active Directory also provides this capability</a:t>
            </a:r>
          </a:p>
        </p:txBody>
      </p:sp>
      <p:sp>
        <p:nvSpPr>
          <p:cNvPr id="26" name="Rectangle 25">
            <a:extLst>
              <a:ext uri="{FF2B5EF4-FFF2-40B4-BE49-F238E27FC236}">
                <a16:creationId xmlns:a16="http://schemas.microsoft.com/office/drawing/2014/main" id="{A0239698-BCA0-43EC-A1F5-CF02D9D17F2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dirty="0">
                <a:solidFill>
                  <a:schemeClr val="tx1"/>
                </a:solidFill>
                <a:latin typeface="+mj-lt"/>
                <a:ea typeface="Segoe UI" pitchFamily="34" charset="0"/>
                <a:cs typeface="Segoe UI" pitchFamily="34" charset="0"/>
              </a:rPr>
              <a:t>Azure Active Directory features</a:t>
            </a:r>
          </a:p>
        </p:txBody>
      </p:sp>
      <p:sp>
        <p:nvSpPr>
          <p:cNvPr id="27" name="Rectangle 26">
            <a:extLst>
              <a:ext uri="{FF2B5EF4-FFF2-40B4-BE49-F238E27FC236}">
                <a16:creationId xmlns:a16="http://schemas.microsoft.com/office/drawing/2014/main" id="{4C6B69B0-8550-48E9-A1E7-953B6191E488}"/>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Single sign-on</a:t>
            </a:r>
          </a:p>
          <a:p>
            <a:pPr defTabSz="685515" fontAlgn="base">
              <a:spcBef>
                <a:spcPts val="221"/>
              </a:spcBef>
              <a:defRPr/>
            </a:pPr>
            <a:r>
              <a:rPr lang="en-US" sz="1324" kern="0" dirty="0">
                <a:cs typeface="Segoe UI Light" panose="020B0502040204020203" pitchFamily="34" charset="0"/>
              </a:rPr>
              <a:t>Enables users to remember only one ID and one password to access multiple applications</a:t>
            </a:r>
          </a:p>
        </p:txBody>
      </p:sp>
      <p:sp>
        <p:nvSpPr>
          <p:cNvPr id="28" name="Rectangle 27">
            <a:extLst>
              <a:ext uri="{FF2B5EF4-FFF2-40B4-BE49-F238E27FC236}">
                <a16:creationId xmlns:a16="http://schemas.microsoft.com/office/drawing/2014/main" id="{EF988E5A-7A28-45EE-9287-149239F41B4F}"/>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Apps &amp; device management</a:t>
            </a:r>
          </a:p>
          <a:p>
            <a:pPr defTabSz="685515" fontAlgn="base">
              <a:spcBef>
                <a:spcPts val="221"/>
              </a:spcBef>
              <a:defRPr/>
            </a:pPr>
            <a:r>
              <a:rPr lang="en-US" sz="1324" kern="0" dirty="0">
                <a:cs typeface="Segoe UI Light" panose="020B0502040204020203" pitchFamily="34" charset="0"/>
              </a:rPr>
              <a:t>You can manage your cloud and </a:t>
            </a:r>
            <a:br>
              <a:rPr lang="en-US" sz="1324" kern="0" dirty="0">
                <a:cs typeface="Segoe UI Light" panose="020B0502040204020203" pitchFamily="34" charset="0"/>
              </a:rPr>
            </a:br>
            <a:r>
              <a:rPr lang="en-US" sz="1324" kern="0" dirty="0">
                <a:cs typeface="Segoe UI Light" panose="020B0502040204020203" pitchFamily="34" charset="0"/>
              </a:rPr>
              <a:t>on-premises apps and devices and </a:t>
            </a:r>
            <a:br>
              <a:rPr lang="en-US" sz="1324" kern="0" dirty="0">
                <a:cs typeface="Segoe UI Light" panose="020B0502040204020203" pitchFamily="34" charset="0"/>
              </a:rPr>
            </a:br>
            <a:r>
              <a:rPr lang="en-US" sz="1324" kern="0" dirty="0">
                <a:cs typeface="Segoe UI Light" panose="020B0502040204020203" pitchFamily="34" charset="0"/>
              </a:rPr>
              <a:t>the access to your organizations resources</a:t>
            </a:r>
          </a:p>
        </p:txBody>
      </p:sp>
      <p:sp>
        <p:nvSpPr>
          <p:cNvPr id="29" name="Rectangle 28">
            <a:extLst>
              <a:ext uri="{FF2B5EF4-FFF2-40B4-BE49-F238E27FC236}">
                <a16:creationId xmlns:a16="http://schemas.microsoft.com/office/drawing/2014/main" id="{DCCB3AC0-DE65-4D34-A3D8-9978631C19D4}"/>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Identity services</a:t>
            </a:r>
          </a:p>
          <a:p>
            <a:pPr defTabSz="685515" fontAlgn="base">
              <a:spcBef>
                <a:spcPts val="221"/>
              </a:spcBef>
              <a:defRPr/>
            </a:pPr>
            <a:r>
              <a:rPr lang="en-US" sz="1324" kern="0" dirty="0">
                <a:cs typeface="Segoe UI Light" panose="020B0502040204020203" pitchFamily="34" charset="0"/>
              </a:rPr>
              <a:t>Manage Business to business (B2B) identity services and Business-to-Customer (B2C) identity services</a:t>
            </a:r>
          </a:p>
        </p:txBody>
      </p:sp>
    </p:spTree>
    <p:extLst>
      <p:ext uri="{BB962C8B-B14F-4D97-AF65-F5344CB8AC3E}">
        <p14:creationId xmlns:p14="http://schemas.microsoft.com/office/powerpoint/2010/main" val="29769016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Encryption</a:t>
            </a:r>
          </a:p>
        </p:txBody>
      </p:sp>
      <p:sp>
        <p:nvSpPr>
          <p:cNvPr id="3" name="Content Placeholder 2">
            <a:extLst>
              <a:ext uri="{FF2B5EF4-FFF2-40B4-BE49-F238E27FC236}">
                <a16:creationId xmlns:a16="http://schemas.microsoft.com/office/drawing/2014/main" id="{0835488F-2F4F-4EE5-A005-88B5CE1893D8}"/>
              </a:ext>
            </a:extLst>
          </p:cNvPr>
          <p:cNvSpPr>
            <a:spLocks noGrp="1"/>
          </p:cNvSpPr>
          <p:nvPr>
            <p:ph idx="1"/>
          </p:nvPr>
        </p:nvSpPr>
        <p:spPr/>
        <p:txBody>
          <a:bodyPr/>
          <a:lstStyle/>
          <a:p>
            <a:endParaRPr lang="en-US"/>
          </a:p>
        </p:txBody>
      </p:sp>
      <p:sp>
        <p:nvSpPr>
          <p:cNvPr id="24" name="TextBox 23">
            <a:extLst>
              <a:ext uri="{FF2B5EF4-FFF2-40B4-BE49-F238E27FC236}">
                <a16:creationId xmlns:a16="http://schemas.microsoft.com/office/drawing/2014/main" id="{8E94CB0C-0E14-410C-90B3-6420CE5EE445}"/>
              </a:ext>
            </a:extLst>
          </p:cNvPr>
          <p:cNvSpPr txBox="1"/>
          <p:nvPr/>
        </p:nvSpPr>
        <p:spPr>
          <a:xfrm>
            <a:off x="314586" y="1052245"/>
            <a:ext cx="3021721"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at rest</a:t>
            </a:r>
          </a:p>
          <a:p>
            <a:pPr>
              <a:spcAft>
                <a:spcPct val="35000"/>
              </a:spcAft>
            </a:pPr>
            <a:r>
              <a:rPr lang="en-US" sz="1324" dirty="0">
                <a:solidFill>
                  <a:schemeClr val="tx1"/>
                </a:solidFill>
                <a:latin typeface="+mn-lt"/>
              </a:rPr>
              <a:t>Data at rest is the data that has been stored on a physical medium. This could be data stored on the disk of a server, data stored in a database, or data stored in a storage account</a:t>
            </a:r>
          </a:p>
          <a:p>
            <a:endParaRPr lang="en-US" sz="1471" dirty="0"/>
          </a:p>
        </p:txBody>
      </p:sp>
      <p:sp>
        <p:nvSpPr>
          <p:cNvPr id="26" name="TextBox 25">
            <a:extLst>
              <a:ext uri="{FF2B5EF4-FFF2-40B4-BE49-F238E27FC236}">
                <a16:creationId xmlns:a16="http://schemas.microsoft.com/office/drawing/2014/main" id="{CDF6B90B-9A7F-43BC-81E3-983BAE3E3147}"/>
              </a:ext>
            </a:extLst>
          </p:cNvPr>
          <p:cNvSpPr txBox="1"/>
          <p:nvPr/>
        </p:nvSpPr>
        <p:spPr>
          <a:xfrm>
            <a:off x="314588" y="2924855"/>
            <a:ext cx="3021720"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in transit</a:t>
            </a:r>
          </a:p>
          <a:p>
            <a:pPr>
              <a:spcAft>
                <a:spcPct val="35000"/>
              </a:spcAft>
            </a:pPr>
            <a:r>
              <a:rPr lang="en-US" sz="1324" dirty="0">
                <a:solidFill>
                  <a:schemeClr val="tx1"/>
                </a:solidFill>
                <a:latin typeface="+mn-lt"/>
              </a:rPr>
              <a:t>Data in transit is the data actively moving from one location to another, such as across the internet or through a private network. Secure transfer can be handled by several different layers</a:t>
            </a:r>
          </a:p>
        </p:txBody>
      </p:sp>
      <p:sp>
        <p:nvSpPr>
          <p:cNvPr id="27" name="Rectangle 26">
            <a:extLst>
              <a:ext uri="{FF2B5EF4-FFF2-40B4-BE49-F238E27FC236}">
                <a16:creationId xmlns:a16="http://schemas.microsoft.com/office/drawing/2014/main" id="{2FF51866-39C0-4A94-9965-EEDFB782E4F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a:solidFill>
                  <a:schemeClr val="tx1"/>
                </a:solidFill>
                <a:latin typeface="+mj-lt"/>
                <a:cs typeface="Segoe UI" pitchFamily="34" charset="0"/>
              </a:rPr>
              <a:t>Encryption on Azure</a:t>
            </a:r>
          </a:p>
        </p:txBody>
      </p:sp>
      <p:sp>
        <p:nvSpPr>
          <p:cNvPr id="28" name="Rectangle 27">
            <a:extLst>
              <a:ext uri="{FF2B5EF4-FFF2-40B4-BE49-F238E27FC236}">
                <a16:creationId xmlns:a16="http://schemas.microsoft.com/office/drawing/2014/main" id="{3C6CCFE9-A2E0-4912-9DDB-D935B1A1F9BF}"/>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Raw encryption</a:t>
            </a:r>
          </a:p>
          <a:p>
            <a:pPr defTabSz="685515" fontAlgn="base">
              <a:spcBef>
                <a:spcPts val="221"/>
              </a:spcBef>
              <a:defRPr/>
            </a:pPr>
            <a:r>
              <a:rPr lang="en-US" sz="1324" kern="0" dirty="0">
                <a:cs typeface="Segoe UI Light" panose="020B0502040204020203" pitchFamily="34" charset="0"/>
              </a:rPr>
              <a:t>Enables the encryption of:</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Azure Storage</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V.M. Disks</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Disk Encryption</a:t>
            </a:r>
          </a:p>
        </p:txBody>
      </p:sp>
      <p:sp>
        <p:nvSpPr>
          <p:cNvPr id="29" name="Rectangle 28">
            <a:extLst>
              <a:ext uri="{FF2B5EF4-FFF2-40B4-BE49-F238E27FC236}">
                <a16:creationId xmlns:a16="http://schemas.microsoft.com/office/drawing/2014/main" id="{A3200CA2-AED3-4A77-B4D9-FDAF90938CEE}"/>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Database encryption</a:t>
            </a:r>
          </a:p>
          <a:p>
            <a:pPr defTabSz="685515" fontAlgn="base">
              <a:spcBef>
                <a:spcPts val="221"/>
              </a:spcBef>
              <a:defRPr/>
            </a:pPr>
            <a:r>
              <a:rPr lang="en-US" sz="1324" kern="0" dirty="0">
                <a:cs typeface="Segoe UI Light" panose="020B0502040204020203" pitchFamily="34" charset="0"/>
              </a:rPr>
              <a:t>Enables the encryption of databases using:</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Transparent Data Encryption</a:t>
            </a:r>
          </a:p>
        </p:txBody>
      </p:sp>
      <p:sp>
        <p:nvSpPr>
          <p:cNvPr id="30" name="Rectangle 29">
            <a:extLst>
              <a:ext uri="{FF2B5EF4-FFF2-40B4-BE49-F238E27FC236}">
                <a16:creationId xmlns:a16="http://schemas.microsoft.com/office/drawing/2014/main" id="{9CD972DA-B1F5-4571-88E5-AD7349DBE6B8}"/>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Encrypting secrets</a:t>
            </a:r>
          </a:p>
          <a:p>
            <a:pPr defTabSz="685515" fontAlgn="base">
              <a:spcBef>
                <a:spcPts val="221"/>
              </a:spcBef>
              <a:defRPr/>
            </a:pPr>
            <a:r>
              <a:rPr lang="en-US" sz="1324" kern="0" dirty="0">
                <a:cs typeface="Segoe UI Light" panose="020B0502040204020203" pitchFamily="34" charset="0"/>
              </a:rPr>
              <a:t>Azure Key Vault is a centralized cloud service for storing your application secrets</a:t>
            </a:r>
          </a:p>
        </p:txBody>
      </p:sp>
    </p:spTree>
    <p:extLst>
      <p:ext uri="{BB962C8B-B14F-4D97-AF65-F5344CB8AC3E}">
        <p14:creationId xmlns:p14="http://schemas.microsoft.com/office/powerpoint/2010/main" val="27329000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Encryption</a:t>
            </a:r>
          </a:p>
        </p:txBody>
      </p:sp>
      <p:sp>
        <p:nvSpPr>
          <p:cNvPr id="3" name="Content Placeholder 2">
            <a:extLst>
              <a:ext uri="{FF2B5EF4-FFF2-40B4-BE49-F238E27FC236}">
                <a16:creationId xmlns:a16="http://schemas.microsoft.com/office/drawing/2014/main" id="{0835488F-2F4F-4EE5-A005-88B5CE1893D8}"/>
              </a:ext>
            </a:extLst>
          </p:cNvPr>
          <p:cNvSpPr>
            <a:spLocks noGrp="1"/>
          </p:cNvSpPr>
          <p:nvPr>
            <p:ph idx="1"/>
          </p:nvPr>
        </p:nvSpPr>
        <p:spPr/>
        <p:txBody>
          <a:bodyPr/>
          <a:lstStyle/>
          <a:p>
            <a:endParaRPr lang="en-US"/>
          </a:p>
        </p:txBody>
      </p:sp>
      <p:sp>
        <p:nvSpPr>
          <p:cNvPr id="24" name="TextBox 23">
            <a:extLst>
              <a:ext uri="{FF2B5EF4-FFF2-40B4-BE49-F238E27FC236}">
                <a16:creationId xmlns:a16="http://schemas.microsoft.com/office/drawing/2014/main" id="{8E94CB0C-0E14-410C-90B3-6420CE5EE445}"/>
              </a:ext>
            </a:extLst>
          </p:cNvPr>
          <p:cNvSpPr txBox="1"/>
          <p:nvPr/>
        </p:nvSpPr>
        <p:spPr>
          <a:xfrm>
            <a:off x="314586" y="1052245"/>
            <a:ext cx="3021721"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at rest</a:t>
            </a:r>
          </a:p>
          <a:p>
            <a:pPr>
              <a:spcAft>
                <a:spcPct val="35000"/>
              </a:spcAft>
            </a:pPr>
            <a:r>
              <a:rPr lang="en-US" sz="1324" dirty="0">
                <a:solidFill>
                  <a:schemeClr val="tx1"/>
                </a:solidFill>
                <a:latin typeface="+mn-lt"/>
              </a:rPr>
              <a:t>Data at rest is the data that has been stored on a physical medium. This could be data stored on the disk of a server, data stored in a database, or data stored in a storage account</a:t>
            </a:r>
          </a:p>
          <a:p>
            <a:endParaRPr lang="en-US" sz="1471" dirty="0"/>
          </a:p>
        </p:txBody>
      </p:sp>
      <p:sp>
        <p:nvSpPr>
          <p:cNvPr id="26" name="TextBox 25">
            <a:extLst>
              <a:ext uri="{FF2B5EF4-FFF2-40B4-BE49-F238E27FC236}">
                <a16:creationId xmlns:a16="http://schemas.microsoft.com/office/drawing/2014/main" id="{CDF6B90B-9A7F-43BC-81E3-983BAE3E3147}"/>
              </a:ext>
            </a:extLst>
          </p:cNvPr>
          <p:cNvSpPr txBox="1"/>
          <p:nvPr/>
        </p:nvSpPr>
        <p:spPr>
          <a:xfrm>
            <a:off x="314588" y="2924855"/>
            <a:ext cx="3021720"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in transit</a:t>
            </a:r>
          </a:p>
          <a:p>
            <a:pPr>
              <a:spcAft>
                <a:spcPct val="35000"/>
              </a:spcAft>
            </a:pPr>
            <a:r>
              <a:rPr lang="en-US" sz="1324" dirty="0">
                <a:solidFill>
                  <a:schemeClr val="tx1"/>
                </a:solidFill>
                <a:latin typeface="+mn-lt"/>
              </a:rPr>
              <a:t>Data in transit is the data actively moving from one location to another, such as across the internet or through a private network. Secure transfer can be handled by several different layers</a:t>
            </a:r>
          </a:p>
        </p:txBody>
      </p:sp>
      <p:sp>
        <p:nvSpPr>
          <p:cNvPr id="27" name="Rectangle 26">
            <a:extLst>
              <a:ext uri="{FF2B5EF4-FFF2-40B4-BE49-F238E27FC236}">
                <a16:creationId xmlns:a16="http://schemas.microsoft.com/office/drawing/2014/main" id="{2FF51866-39C0-4A94-9965-EEDFB782E4F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a:solidFill>
                  <a:schemeClr val="tx1"/>
                </a:solidFill>
                <a:latin typeface="+mj-lt"/>
                <a:cs typeface="Segoe UI" pitchFamily="34" charset="0"/>
              </a:rPr>
              <a:t>Encryption on Azure</a:t>
            </a:r>
          </a:p>
        </p:txBody>
      </p:sp>
      <p:sp>
        <p:nvSpPr>
          <p:cNvPr id="28" name="Rectangle 27">
            <a:extLst>
              <a:ext uri="{FF2B5EF4-FFF2-40B4-BE49-F238E27FC236}">
                <a16:creationId xmlns:a16="http://schemas.microsoft.com/office/drawing/2014/main" id="{3C6CCFE9-A2E0-4912-9DDB-D935B1A1F9BF}"/>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Raw encryption</a:t>
            </a:r>
          </a:p>
          <a:p>
            <a:pPr defTabSz="685515" fontAlgn="base">
              <a:spcBef>
                <a:spcPts val="221"/>
              </a:spcBef>
              <a:defRPr/>
            </a:pPr>
            <a:r>
              <a:rPr lang="en-US" sz="1324" kern="0" dirty="0">
                <a:cs typeface="Segoe UI Light" panose="020B0502040204020203" pitchFamily="34" charset="0"/>
              </a:rPr>
              <a:t>Enables the encryption of:</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Azure Storage</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V.M. Disks</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Disk Encryption</a:t>
            </a:r>
          </a:p>
        </p:txBody>
      </p:sp>
      <p:sp>
        <p:nvSpPr>
          <p:cNvPr id="29" name="Rectangle 28">
            <a:extLst>
              <a:ext uri="{FF2B5EF4-FFF2-40B4-BE49-F238E27FC236}">
                <a16:creationId xmlns:a16="http://schemas.microsoft.com/office/drawing/2014/main" id="{A3200CA2-AED3-4A77-B4D9-FDAF90938CEE}"/>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Database encryption</a:t>
            </a:r>
          </a:p>
          <a:p>
            <a:pPr defTabSz="685515" fontAlgn="base">
              <a:spcBef>
                <a:spcPts val="221"/>
              </a:spcBef>
              <a:defRPr/>
            </a:pPr>
            <a:r>
              <a:rPr lang="en-US" sz="1324" kern="0" dirty="0">
                <a:cs typeface="Segoe UI Light" panose="020B0502040204020203" pitchFamily="34" charset="0"/>
              </a:rPr>
              <a:t>Enables the encryption of databases using:</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Transparent Data Encryption</a:t>
            </a:r>
          </a:p>
        </p:txBody>
      </p:sp>
      <p:sp>
        <p:nvSpPr>
          <p:cNvPr id="30" name="Rectangle 29">
            <a:extLst>
              <a:ext uri="{FF2B5EF4-FFF2-40B4-BE49-F238E27FC236}">
                <a16:creationId xmlns:a16="http://schemas.microsoft.com/office/drawing/2014/main" id="{9CD972DA-B1F5-4571-88E5-AD7349DBE6B8}"/>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Encrypting secrets</a:t>
            </a:r>
          </a:p>
          <a:p>
            <a:pPr defTabSz="685515" fontAlgn="base">
              <a:spcBef>
                <a:spcPts val="221"/>
              </a:spcBef>
              <a:defRPr/>
            </a:pPr>
            <a:r>
              <a:rPr lang="en-US" sz="1324" kern="0" dirty="0">
                <a:cs typeface="Segoe UI Light" panose="020B0502040204020203" pitchFamily="34" charset="0"/>
              </a:rPr>
              <a:t>Azure Key Vault is a centralized cloud service for storing your application secrets</a:t>
            </a:r>
          </a:p>
        </p:txBody>
      </p:sp>
    </p:spTree>
    <p:extLst>
      <p:ext uri="{BB962C8B-B14F-4D97-AF65-F5344CB8AC3E}">
        <p14:creationId xmlns:p14="http://schemas.microsoft.com/office/powerpoint/2010/main" val="24655222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Firewall Rules</a:t>
            </a:r>
          </a:p>
        </p:txBody>
      </p:sp>
      <p:pic>
        <p:nvPicPr>
          <p:cNvPr id="2" name="Picture 2" descr="Firewall configuration diagram">
            <a:extLst>
              <a:ext uri="{FF2B5EF4-FFF2-40B4-BE49-F238E27FC236}">
                <a16:creationId xmlns:a16="http://schemas.microsoft.com/office/drawing/2014/main" id="{A18415E2-A8AA-4FDD-B941-ED04578315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7405" y="685800"/>
            <a:ext cx="3056408" cy="436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7079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DDM</a:t>
            </a:r>
          </a:p>
        </p:txBody>
      </p:sp>
      <p:pic>
        <p:nvPicPr>
          <p:cNvPr id="1026" name="Picture 2" descr="Dynamic Data Masking Working">
            <a:extLst>
              <a:ext uri="{FF2B5EF4-FFF2-40B4-BE49-F238E27FC236}">
                <a16:creationId xmlns:a16="http://schemas.microsoft.com/office/drawing/2014/main" id="{00A6371E-6106-4F75-9A89-F7B658FA32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027" y="798512"/>
            <a:ext cx="7461946" cy="3875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163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Always Encrypted</a:t>
            </a:r>
          </a:p>
        </p:txBody>
      </p:sp>
      <p:pic>
        <p:nvPicPr>
          <p:cNvPr id="2050" name="Picture 2" descr="thumbnail image 1 of blog post titled &#10; &#10; &#10;  &#10; &#10; &#10; &#10;    &#10;  &#10;   &#10;    &#10;      &#10;       Enabling Confidential Computing with Always Encrypted using Enclaves (Early Access Preview)&#10;       &#10;      &#10;     &#10;   &#10;  &#10; &#10;   &#10; &#10; &#10; &#10; &#10; &#10;">
            <a:extLst>
              <a:ext uri="{FF2B5EF4-FFF2-40B4-BE49-F238E27FC236}">
                <a16:creationId xmlns:a16="http://schemas.microsoft.com/office/drawing/2014/main" id="{AE2F1F49-7191-42E0-90FE-B347A38A37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79500"/>
            <a:ext cx="9144000" cy="2982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9382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 Factory</a:t>
            </a:r>
          </a:p>
        </p:txBody>
      </p:sp>
      <p:sp>
        <p:nvSpPr>
          <p:cNvPr id="3" name="AutoShape 2" descr="Architecture diagram for automated enterprise BI with Azure Synapse and Azure Data Factory">
            <a:extLst>
              <a:ext uri="{FF2B5EF4-FFF2-40B4-BE49-F238E27FC236}">
                <a16:creationId xmlns:a16="http://schemas.microsoft.com/office/drawing/2014/main" id="{F87372BA-956E-4941-BC7F-EFD10835596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Architecture diagram for automated enterprise BI with Azure Synapse and Azure Data Factory">
            <a:extLst>
              <a:ext uri="{FF2B5EF4-FFF2-40B4-BE49-F238E27FC236}">
                <a16:creationId xmlns:a16="http://schemas.microsoft.com/office/drawing/2014/main" id="{2A1D4D96-F70B-4D1C-A19B-A15D932559E0}"/>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B2AB9E9F-4D54-4C95-899A-021A98393577}"/>
              </a:ext>
            </a:extLst>
          </p:cNvPr>
          <p:cNvPicPr>
            <a:picLocks noChangeAspect="1"/>
          </p:cNvPicPr>
          <p:nvPr/>
        </p:nvPicPr>
        <p:blipFill>
          <a:blip r:embed="rId2"/>
          <a:stretch>
            <a:fillRect/>
          </a:stretch>
        </p:blipFill>
        <p:spPr>
          <a:xfrm>
            <a:off x="971960" y="1019316"/>
            <a:ext cx="7200080" cy="3104867"/>
          </a:xfrm>
          <a:prstGeom prst="rect">
            <a:avLst/>
          </a:prstGeom>
        </p:spPr>
      </p:pic>
    </p:spTree>
    <p:extLst>
      <p:ext uri="{BB962C8B-B14F-4D97-AF65-F5344CB8AC3E}">
        <p14:creationId xmlns:p14="http://schemas.microsoft.com/office/powerpoint/2010/main" val="11405118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Power BI</a:t>
            </a:r>
          </a:p>
        </p:txBody>
      </p:sp>
      <p:pic>
        <p:nvPicPr>
          <p:cNvPr id="4098" name="Picture 2" descr="Diagram showing screenshots of Power B I Desktop, service, and Mobile and their integrated relationships.">
            <a:extLst>
              <a:ext uri="{FF2B5EF4-FFF2-40B4-BE49-F238E27FC236}">
                <a16:creationId xmlns:a16="http://schemas.microsoft.com/office/drawing/2014/main" id="{45836407-22D3-4A1D-8A6D-D4ED4E391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434" y="809064"/>
            <a:ext cx="6531132" cy="3525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377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7" name="Picture 6">
            <a:extLst>
              <a:ext uri="{FF2B5EF4-FFF2-40B4-BE49-F238E27FC236}">
                <a16:creationId xmlns:a16="http://schemas.microsoft.com/office/drawing/2014/main" id="{DB5B71CB-633A-486B-AAC7-08E4F726A3F8}"/>
              </a:ext>
            </a:extLst>
          </p:cNvPr>
          <p:cNvPicPr>
            <a:picLocks noChangeAspect="1"/>
          </p:cNvPicPr>
          <p:nvPr/>
        </p:nvPicPr>
        <p:blipFill>
          <a:blip r:embed="rId2"/>
          <a:stretch>
            <a:fillRect/>
          </a:stretch>
        </p:blipFill>
        <p:spPr>
          <a:xfrm>
            <a:off x="2327123" y="577850"/>
            <a:ext cx="4489754" cy="4387850"/>
          </a:xfrm>
          <a:prstGeom prst="rect">
            <a:avLst/>
          </a:prstGeom>
        </p:spPr>
      </p:pic>
    </p:spTree>
    <p:extLst>
      <p:ext uri="{BB962C8B-B14F-4D97-AF65-F5344CB8AC3E}">
        <p14:creationId xmlns:p14="http://schemas.microsoft.com/office/powerpoint/2010/main" val="2952118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What are data streams</a:t>
            </a:r>
          </a:p>
        </p:txBody>
      </p:sp>
      <p:sp>
        <p:nvSpPr>
          <p:cNvPr id="7" name="Content Placeholder 6">
            <a:extLst>
              <a:ext uri="{FF2B5EF4-FFF2-40B4-BE49-F238E27FC236}">
                <a16:creationId xmlns:a16="http://schemas.microsoft.com/office/drawing/2014/main" id="{AF087E7C-6AB3-4170-A3E6-7ABBDD5D6BC7}"/>
              </a:ext>
            </a:extLst>
          </p:cNvPr>
          <p:cNvSpPr>
            <a:spLocks noGrp="1"/>
          </p:cNvSpPr>
          <p:nvPr>
            <p:ph idx="1"/>
          </p:nvPr>
        </p:nvSpPr>
        <p:spPr/>
        <p:txBody>
          <a:bodyPr/>
          <a:lstStyle/>
          <a:p>
            <a:endParaRPr lang="en-US"/>
          </a:p>
        </p:txBody>
      </p:sp>
      <p:sp>
        <p:nvSpPr>
          <p:cNvPr id="13" name="TextBox 12">
            <a:extLst>
              <a:ext uri="{FF2B5EF4-FFF2-40B4-BE49-F238E27FC236}">
                <a16:creationId xmlns:a16="http://schemas.microsoft.com/office/drawing/2014/main" id="{278F61B9-7D5D-4463-91F3-FAF0846E52D7}"/>
              </a:ext>
            </a:extLst>
          </p:cNvPr>
          <p:cNvSpPr txBox="1"/>
          <p:nvPr/>
        </p:nvSpPr>
        <p:spPr>
          <a:xfrm>
            <a:off x="320279" y="1052031"/>
            <a:ext cx="2999864" cy="1348270"/>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streams:</a:t>
            </a:r>
          </a:p>
          <a:p>
            <a:pPr>
              <a:spcAft>
                <a:spcPct val="35000"/>
              </a:spcAft>
            </a:pPr>
            <a:r>
              <a:rPr lang="en-US" sz="1350" dirty="0">
                <a:solidFill>
                  <a:schemeClr val="tx1"/>
                </a:solidFill>
                <a:latin typeface="+mn-lt"/>
              </a:rPr>
              <a:t>In the context of analytics, data streams are event data generated by sensors or other sources that can be analyzed by another technology</a:t>
            </a:r>
          </a:p>
        </p:txBody>
      </p:sp>
      <p:sp>
        <p:nvSpPr>
          <p:cNvPr id="17" name="TextBox 16">
            <a:extLst>
              <a:ext uri="{FF2B5EF4-FFF2-40B4-BE49-F238E27FC236}">
                <a16:creationId xmlns:a16="http://schemas.microsoft.com/office/drawing/2014/main" id="{0B71F8F3-9A43-423C-BBB2-8AD28957ACB5}"/>
              </a:ext>
            </a:extLst>
          </p:cNvPr>
          <p:cNvSpPr txBox="1"/>
          <p:nvPr/>
        </p:nvSpPr>
        <p:spPr>
          <a:xfrm>
            <a:off x="320279" y="2505076"/>
            <a:ext cx="2999864" cy="2192183"/>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 processing approach:</a:t>
            </a:r>
          </a:p>
          <a:p>
            <a:pPr>
              <a:spcAft>
                <a:spcPct val="35000"/>
              </a:spcAft>
            </a:pPr>
            <a:r>
              <a:rPr lang="en-US" sz="1350" dirty="0">
                <a:solidFill>
                  <a:schemeClr val="tx1"/>
                </a:solidFill>
                <a:latin typeface="+mn-lt"/>
              </a:rPr>
              <a:t>There are two approaches. Reference data is streaming data that can be collected over time and persisted in storage as static data. In contrast, streaming data have relatively low storage requirements. And run computations in sliding windows</a:t>
            </a:r>
          </a:p>
        </p:txBody>
      </p:sp>
      <p:sp>
        <p:nvSpPr>
          <p:cNvPr id="3" name="Rectangle 2">
            <a:extLst>
              <a:ext uri="{FF2B5EF4-FFF2-40B4-BE49-F238E27FC236}">
                <a16:creationId xmlns:a16="http://schemas.microsoft.com/office/drawing/2014/main" id="{8FEBAA71-3D0D-4B60-8DCA-80CFB03BE040}"/>
              </a:ext>
            </a:extLst>
          </p:cNvPr>
          <p:cNvSpPr/>
          <p:nvPr/>
        </p:nvSpPr>
        <p:spPr bwMode="auto">
          <a:xfrm>
            <a:off x="3422719" y="1052030"/>
            <a:ext cx="5406956" cy="3645228"/>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en-US" sz="1500" dirty="0">
                <a:solidFill>
                  <a:schemeClr val="tx1"/>
                </a:solidFill>
                <a:latin typeface="+mj-lt"/>
                <a:cs typeface="Segoe UI" pitchFamily="34" charset="0"/>
              </a:rPr>
              <a:t>Data streams are used to:</a:t>
            </a:r>
          </a:p>
        </p:txBody>
      </p:sp>
      <p:sp>
        <p:nvSpPr>
          <p:cNvPr id="4" name="Rectangle 3">
            <a:extLst>
              <a:ext uri="{FF2B5EF4-FFF2-40B4-BE49-F238E27FC236}">
                <a16:creationId xmlns:a16="http://schemas.microsoft.com/office/drawing/2014/main" id="{38E370D4-C10A-4650-AA8E-D701895E7C2C}"/>
              </a:ext>
            </a:extLst>
          </p:cNvPr>
          <p:cNvSpPr/>
          <p:nvPr/>
        </p:nvSpPr>
        <p:spPr bwMode="auto">
          <a:xfrm>
            <a:off x="3519599"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Analyze data:</a:t>
            </a:r>
          </a:p>
          <a:p>
            <a:pPr defTabSz="685577" fontAlgn="base">
              <a:spcBef>
                <a:spcPts val="221"/>
              </a:spcBef>
              <a:defRPr/>
            </a:pPr>
            <a:r>
              <a:rPr lang="en-US" sz="1350" kern="0" dirty="0">
                <a:cs typeface="Segoe UI Light" panose="020B0502040204020203" pitchFamily="34" charset="0"/>
              </a:rPr>
              <a:t>Continuously analyze data to detect issues and understand or respond to them</a:t>
            </a:r>
          </a:p>
        </p:txBody>
      </p:sp>
      <p:sp>
        <p:nvSpPr>
          <p:cNvPr id="5" name="Rectangle 4">
            <a:extLst>
              <a:ext uri="{FF2B5EF4-FFF2-40B4-BE49-F238E27FC236}">
                <a16:creationId xmlns:a16="http://schemas.microsoft.com/office/drawing/2014/main" id="{98E14F21-652C-4A66-85A8-D7EFC080B289}"/>
              </a:ext>
            </a:extLst>
          </p:cNvPr>
          <p:cNvSpPr/>
          <p:nvPr/>
        </p:nvSpPr>
        <p:spPr bwMode="auto">
          <a:xfrm>
            <a:off x="5187160" y="1457326"/>
            <a:ext cx="1878053"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Understand systems:</a:t>
            </a:r>
          </a:p>
          <a:p>
            <a:pPr defTabSz="685577" fontAlgn="base">
              <a:spcBef>
                <a:spcPts val="221"/>
              </a:spcBef>
              <a:defRPr/>
            </a:pPr>
            <a:r>
              <a:rPr lang="en-US" sz="1350" kern="0" dirty="0">
                <a:cs typeface="Segoe UI Light" panose="020B0502040204020203" pitchFamily="34" charset="0"/>
              </a:rPr>
              <a:t>Understand component or</a:t>
            </a:r>
            <a:br>
              <a:rPr lang="en-US" sz="1350" kern="0" dirty="0">
                <a:cs typeface="Segoe UI Light" panose="020B0502040204020203" pitchFamily="34" charset="0"/>
              </a:rPr>
            </a:br>
            <a:r>
              <a:rPr lang="en-US" sz="1350" kern="0" dirty="0">
                <a:cs typeface="Segoe UI Light" panose="020B0502040204020203" pitchFamily="34" charset="0"/>
              </a:rPr>
              <a:t>system behavior under various conditions to fuel further enhancements</a:t>
            </a:r>
            <a:br>
              <a:rPr lang="en-US" sz="1350" kern="0" dirty="0">
                <a:cs typeface="Segoe UI Light" panose="020B0502040204020203" pitchFamily="34" charset="0"/>
              </a:rPr>
            </a:br>
            <a:r>
              <a:rPr lang="en-US" sz="1350" kern="0" dirty="0">
                <a:cs typeface="Segoe UI Light" panose="020B0502040204020203" pitchFamily="34" charset="0"/>
              </a:rPr>
              <a:t>of said system</a:t>
            </a:r>
          </a:p>
        </p:txBody>
      </p:sp>
      <p:sp>
        <p:nvSpPr>
          <p:cNvPr id="6" name="Rectangle 5">
            <a:extLst>
              <a:ext uri="{FF2B5EF4-FFF2-40B4-BE49-F238E27FC236}">
                <a16:creationId xmlns:a16="http://schemas.microsoft.com/office/drawing/2014/main" id="{09B57420-BD36-4274-A121-B744EB21219F}"/>
              </a:ext>
            </a:extLst>
          </p:cNvPr>
          <p:cNvSpPr/>
          <p:nvPr/>
        </p:nvSpPr>
        <p:spPr bwMode="auto">
          <a:xfrm>
            <a:off x="7172467"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Trigger actions:</a:t>
            </a:r>
          </a:p>
          <a:p>
            <a:pPr defTabSz="685577" fontAlgn="base">
              <a:spcBef>
                <a:spcPts val="221"/>
              </a:spcBef>
              <a:defRPr/>
            </a:pPr>
            <a:r>
              <a:rPr lang="en-US" sz="1350" kern="0" dirty="0">
                <a:cs typeface="Segoe UI Light" panose="020B0502040204020203" pitchFamily="34" charset="0"/>
              </a:rPr>
              <a:t>Trigger specific actions when certain thresholds are identified</a:t>
            </a:r>
          </a:p>
        </p:txBody>
      </p:sp>
    </p:spTree>
    <p:extLst>
      <p:ext uri="{BB962C8B-B14F-4D97-AF65-F5344CB8AC3E}">
        <p14:creationId xmlns:p14="http://schemas.microsoft.com/office/powerpoint/2010/main" val="31009142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Event processing </a:t>
            </a:r>
          </a:p>
        </p:txBody>
      </p:sp>
      <p:sp>
        <p:nvSpPr>
          <p:cNvPr id="3" name="Content Placeholder 2">
            <a:extLst>
              <a:ext uri="{FF2B5EF4-FFF2-40B4-BE49-F238E27FC236}">
                <a16:creationId xmlns:a16="http://schemas.microsoft.com/office/drawing/2014/main" id="{D9BA2193-9676-4A8D-864D-BEB01F58000B}"/>
              </a:ext>
            </a:extLst>
          </p:cNvPr>
          <p:cNvSpPr>
            <a:spLocks noGrp="1"/>
          </p:cNvSpPr>
          <p:nvPr>
            <p:ph idx="1"/>
          </p:nvPr>
        </p:nvSpPr>
        <p:spPr/>
        <p:txBody>
          <a:bodyPr/>
          <a:lstStyle/>
          <a:p>
            <a:endParaRPr lang="en-US"/>
          </a:p>
        </p:txBody>
      </p:sp>
      <p:sp>
        <p:nvSpPr>
          <p:cNvPr id="20" name="Text Placeholder 4"/>
          <p:cNvSpPr txBox="1">
            <a:spLocks/>
          </p:cNvSpPr>
          <p:nvPr/>
        </p:nvSpPr>
        <p:spPr>
          <a:xfrm>
            <a:off x="342597" y="831516"/>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latin typeface="+mn-lt"/>
              </a:rPr>
              <a:t>The process of consuming data streams, analyzing them, and deriving actionable insights out of them is called Event Processing and has three distinct components:</a:t>
            </a:r>
          </a:p>
        </p:txBody>
      </p:sp>
      <p:grpSp>
        <p:nvGrpSpPr>
          <p:cNvPr id="2" name="Group 1" descr="The three distinct components">
            <a:extLst>
              <a:ext uri="{FF2B5EF4-FFF2-40B4-BE49-F238E27FC236}">
                <a16:creationId xmlns:a16="http://schemas.microsoft.com/office/drawing/2014/main" id="{686133AE-09F5-40EF-80DC-9EA21E06FB7D}"/>
              </a:ext>
            </a:extLst>
          </p:cNvPr>
          <p:cNvGrpSpPr/>
          <p:nvPr/>
        </p:nvGrpSpPr>
        <p:grpSpPr>
          <a:xfrm>
            <a:off x="320882" y="1488432"/>
            <a:ext cx="8490839" cy="3371369"/>
            <a:chOff x="427842" y="1984575"/>
            <a:chExt cx="11321119" cy="4495159"/>
          </a:xfrm>
        </p:grpSpPr>
        <p:sp>
          <p:nvSpPr>
            <p:cNvPr id="86" name="Rectangle 85"/>
            <p:cNvSpPr/>
            <p:nvPr/>
          </p:nvSpPr>
          <p:spPr>
            <a:xfrm>
              <a:off x="427842" y="1984577"/>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producer</a:t>
              </a:r>
            </a:p>
          </p:txBody>
        </p:sp>
        <p:sp>
          <p:nvSpPr>
            <p:cNvPr id="103" name="Rectangle 102"/>
            <p:cNvSpPr/>
            <p:nvPr/>
          </p:nvSpPr>
          <p:spPr>
            <a:xfrm>
              <a:off x="2705100" y="1984575"/>
              <a:ext cx="9043861" cy="14123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Examples include sensors or processes that generate data continuously such as a heart rate monitor or a highway toll lane sensor</a:t>
              </a:r>
            </a:p>
          </p:txBody>
        </p:sp>
        <p:sp>
          <p:nvSpPr>
            <p:cNvPr id="87" name="Rectangle 86"/>
            <p:cNvSpPr/>
            <p:nvPr/>
          </p:nvSpPr>
          <p:spPr>
            <a:xfrm>
              <a:off x="432755" y="3525963"/>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processor</a:t>
              </a:r>
            </a:p>
          </p:txBody>
        </p:sp>
        <p:sp>
          <p:nvSpPr>
            <p:cNvPr id="100" name="Rectangle 99"/>
            <p:cNvSpPr/>
            <p:nvPr/>
          </p:nvSpPr>
          <p:spPr>
            <a:xfrm>
              <a:off x="2705100" y="3525962"/>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engine to consume event data streams and deriving insights from them. Depending on the problem space, event processors either process one incoming event at a time (such as a heart rate monitor) or process multiple events at a time (such as a highway toll lane sensor)</a:t>
              </a:r>
            </a:p>
          </p:txBody>
        </p:sp>
        <p:sp>
          <p:nvSpPr>
            <p:cNvPr id="88" name="Rectangle 87"/>
            <p:cNvSpPr/>
            <p:nvPr/>
          </p:nvSpPr>
          <p:spPr>
            <a:xfrm>
              <a:off x="437668" y="5067349"/>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US" kern="0" dirty="0">
                  <a:solidFill>
                    <a:schemeClr val="bg1"/>
                  </a:solidFill>
                  <a:latin typeface="+mj-lt"/>
                  <a:cs typeface="Segoe UI" pitchFamily="34" charset="0"/>
                </a:rPr>
                <a:t>Event consumer</a:t>
              </a:r>
            </a:p>
          </p:txBody>
        </p:sp>
        <p:sp>
          <p:nvSpPr>
            <p:cNvPr id="97" name="Rectangle 96"/>
            <p:cNvSpPr/>
            <p:nvPr/>
          </p:nvSpPr>
          <p:spPr>
            <a:xfrm>
              <a:off x="2705100" y="5067348"/>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application which consumes the data and takes specific action based on the insights. Examples of event consumers include alert generation, dashboards, or even sending data to another event processing engine</a:t>
              </a:r>
            </a:p>
          </p:txBody>
        </p:sp>
      </p:grpSp>
    </p:spTree>
    <p:extLst>
      <p:ext uri="{BB962C8B-B14F-4D97-AF65-F5344CB8AC3E}">
        <p14:creationId xmlns:p14="http://schemas.microsoft.com/office/powerpoint/2010/main" val="122607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Processing events with Azure Stream Analytics</a:t>
            </a:r>
          </a:p>
        </p:txBody>
      </p:sp>
      <p:sp>
        <p:nvSpPr>
          <p:cNvPr id="2" name="Content Placeholder 1">
            <a:extLst>
              <a:ext uri="{FF2B5EF4-FFF2-40B4-BE49-F238E27FC236}">
                <a16:creationId xmlns:a16="http://schemas.microsoft.com/office/drawing/2014/main" id="{923814FC-2167-48C9-946C-8FE497DA3239}"/>
              </a:ext>
            </a:extLst>
          </p:cNvPr>
          <p:cNvSpPr>
            <a:spLocks noGrp="1"/>
          </p:cNvSpPr>
          <p:nvPr>
            <p:ph idx="1"/>
          </p:nvPr>
        </p:nvSpPr>
        <p:spPr/>
        <p:txBody>
          <a:bodyPr/>
          <a:lstStyle/>
          <a:p>
            <a:endParaRPr lang="en-US"/>
          </a:p>
        </p:txBody>
      </p:sp>
      <p:sp>
        <p:nvSpPr>
          <p:cNvPr id="97" name="Text Placeholder 4"/>
          <p:cNvSpPr txBox="1">
            <a:spLocks/>
          </p:cNvSpPr>
          <p:nvPr/>
        </p:nvSpPr>
        <p:spPr>
          <a:xfrm>
            <a:off x="342597" y="906874"/>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t>Microsoft Azure Stream Analytics is an event processing engine. It enables the consumption and analysis of high volumes of streaming data in real time</a:t>
            </a:r>
          </a:p>
        </p:txBody>
      </p:sp>
      <p:sp>
        <p:nvSpPr>
          <p:cNvPr id="25" name="Rectangle 24"/>
          <p:cNvSpPr/>
          <p:nvPr/>
        </p:nvSpPr>
        <p:spPr bwMode="auto">
          <a:xfrm>
            <a:off x="32104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Source</a:t>
            </a:r>
          </a:p>
        </p:txBody>
      </p:sp>
      <p:sp>
        <p:nvSpPr>
          <p:cNvPr id="31" name="Rectangle 30"/>
          <p:cNvSpPr/>
          <p:nvPr/>
        </p:nvSpPr>
        <p:spPr bwMode="auto">
          <a:xfrm>
            <a:off x="32104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a:t>Sensors</a:t>
            </a:r>
          </a:p>
          <a:p>
            <a:pPr>
              <a:spcAft>
                <a:spcPts val="900"/>
              </a:spcAft>
            </a:pPr>
            <a:r>
              <a:rPr lang="en-US" sz="1350"/>
              <a:t>Systems</a:t>
            </a:r>
          </a:p>
          <a:p>
            <a:pPr>
              <a:spcAft>
                <a:spcPts val="900"/>
              </a:spcAft>
            </a:pPr>
            <a:r>
              <a:rPr lang="en-US" sz="1350"/>
              <a:t>Applications</a:t>
            </a:r>
            <a:endParaRPr lang="en-US" sz="1350" dirty="0"/>
          </a:p>
        </p:txBody>
      </p:sp>
      <p:sp>
        <p:nvSpPr>
          <p:cNvPr id="26" name="Rectangle 25"/>
          <p:cNvSpPr/>
          <p:nvPr/>
        </p:nvSpPr>
        <p:spPr bwMode="auto">
          <a:xfrm>
            <a:off x="2470839"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Ingestion</a:t>
            </a:r>
          </a:p>
        </p:txBody>
      </p:sp>
      <p:sp>
        <p:nvSpPr>
          <p:cNvPr id="32" name="Rectangle 31"/>
          <p:cNvSpPr/>
          <p:nvPr/>
        </p:nvSpPr>
        <p:spPr bwMode="auto">
          <a:xfrm>
            <a:off x="2470839"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Event Hubs</a:t>
            </a:r>
          </a:p>
          <a:p>
            <a:pPr>
              <a:spcAft>
                <a:spcPts val="900"/>
              </a:spcAft>
            </a:pPr>
            <a:r>
              <a:rPr lang="en-US" sz="1350" dirty="0"/>
              <a:t>IoT Hubs</a:t>
            </a:r>
          </a:p>
          <a:p>
            <a:pPr>
              <a:spcAft>
                <a:spcPts val="900"/>
              </a:spcAft>
            </a:pPr>
            <a:r>
              <a:rPr lang="en-US" sz="1350" dirty="0"/>
              <a:t>Azure Blob Store</a:t>
            </a:r>
          </a:p>
        </p:txBody>
      </p:sp>
      <p:sp>
        <p:nvSpPr>
          <p:cNvPr id="27" name="Rectangle 26"/>
          <p:cNvSpPr/>
          <p:nvPr/>
        </p:nvSpPr>
        <p:spPr bwMode="auto">
          <a:xfrm>
            <a:off x="4620632"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Analytical engine</a:t>
            </a:r>
          </a:p>
        </p:txBody>
      </p:sp>
      <p:sp>
        <p:nvSpPr>
          <p:cNvPr id="33" name="Rectangle 32"/>
          <p:cNvSpPr/>
          <p:nvPr/>
        </p:nvSpPr>
        <p:spPr bwMode="auto">
          <a:xfrm>
            <a:off x="4620632"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Stream Analytics Query Language</a:t>
            </a:r>
          </a:p>
          <a:p>
            <a:pPr>
              <a:spcAft>
                <a:spcPts val="900"/>
              </a:spcAft>
            </a:pPr>
            <a:r>
              <a:rPr lang="en-US" sz="1350" dirty="0"/>
              <a:t>.NET SDK</a:t>
            </a:r>
          </a:p>
        </p:txBody>
      </p:sp>
      <p:sp>
        <p:nvSpPr>
          <p:cNvPr id="28" name="Rectangle 27"/>
          <p:cNvSpPr/>
          <p:nvPr/>
        </p:nvSpPr>
        <p:spPr bwMode="auto">
          <a:xfrm>
            <a:off x="677042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Destination</a:t>
            </a:r>
          </a:p>
        </p:txBody>
      </p:sp>
      <p:sp>
        <p:nvSpPr>
          <p:cNvPr id="34" name="Rectangle 33"/>
          <p:cNvSpPr/>
          <p:nvPr/>
        </p:nvSpPr>
        <p:spPr bwMode="auto">
          <a:xfrm>
            <a:off x="677042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Azure Data Lake</a:t>
            </a:r>
          </a:p>
          <a:p>
            <a:pPr>
              <a:spcAft>
                <a:spcPts val="900"/>
              </a:spcAft>
            </a:pPr>
            <a:r>
              <a:rPr lang="en-US" sz="1350" dirty="0"/>
              <a:t>Cosmos DB</a:t>
            </a:r>
          </a:p>
          <a:p>
            <a:pPr>
              <a:spcAft>
                <a:spcPts val="900"/>
              </a:spcAft>
            </a:pPr>
            <a:r>
              <a:rPr lang="en-US" sz="1350" dirty="0"/>
              <a:t>SQL Database</a:t>
            </a:r>
          </a:p>
          <a:p>
            <a:pPr>
              <a:spcAft>
                <a:spcPts val="900"/>
              </a:spcAft>
            </a:pPr>
            <a:r>
              <a:rPr lang="en-US" sz="1350" dirty="0"/>
              <a:t>Blob Store</a:t>
            </a:r>
          </a:p>
          <a:p>
            <a:pPr>
              <a:spcAft>
                <a:spcPts val="900"/>
              </a:spcAft>
            </a:pPr>
            <a:r>
              <a:rPr lang="en-US" sz="1350" dirty="0"/>
              <a:t>Power BI</a:t>
            </a:r>
          </a:p>
          <a:p>
            <a:pPr>
              <a:spcAft>
                <a:spcPts val="900"/>
              </a:spcAft>
            </a:pPr>
            <a:endParaRPr lang="en-US" sz="1350" dirty="0"/>
          </a:p>
        </p:txBody>
      </p:sp>
    </p:spTree>
    <p:extLst>
      <p:ext uri="{BB962C8B-B14F-4D97-AF65-F5344CB8AC3E}">
        <p14:creationId xmlns:p14="http://schemas.microsoft.com/office/powerpoint/2010/main" val="271094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pPr lvl="0"/>
            <a:r>
              <a:rPr lang="en-GB" noProof="0" dirty="0"/>
              <a:t>Create an Event Hub</a:t>
            </a:r>
            <a:endParaRPr lang="en-US" noProof="0" dirty="0"/>
          </a:p>
        </p:txBody>
      </p:sp>
      <p:sp>
        <p:nvSpPr>
          <p:cNvPr id="2" name="Content Placeholder 1">
            <a:extLst>
              <a:ext uri="{FF2B5EF4-FFF2-40B4-BE49-F238E27FC236}">
                <a16:creationId xmlns:a16="http://schemas.microsoft.com/office/drawing/2014/main" id="{7516D1CC-6A21-498B-AA29-D86C3BE7C485}"/>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DA62BB12-F533-4F0B-A559-B28D5A1DF97D}"/>
              </a:ext>
            </a:extLst>
          </p:cNvPr>
          <p:cNvSpPr/>
          <p:nvPr/>
        </p:nvSpPr>
        <p:spPr>
          <a:xfrm>
            <a:off x="320279" y="1081128"/>
            <a:ext cx="2585466" cy="355786"/>
          </a:xfrm>
          <a:prstGeom prst="rect">
            <a:avLst/>
          </a:prstGeom>
          <a:solidFill>
            <a:srgbClr val="243A5E"/>
          </a:solidFill>
          <a:ln w="19050">
            <a:solidFill>
              <a:srgbClr val="243A5E"/>
            </a:solidFill>
          </a:ln>
        </p:spPr>
        <p:txBody>
          <a:bodyPr wrap="square" lIns="102870" tIns="68580" rIns="102870" bIns="68580" anchor="ctr">
            <a:noAutofit/>
          </a:bodyPr>
          <a:lstStyle/>
          <a:p>
            <a:r>
              <a:rPr lang="en-US" sz="1200" dirty="0">
                <a:solidFill>
                  <a:schemeClr val="bg1"/>
                </a:solidFill>
                <a:latin typeface="+mj-lt"/>
              </a:rPr>
              <a:t>Create an event hub namespace</a:t>
            </a:r>
            <a:endParaRPr lang="en-US" sz="1050" dirty="0">
              <a:solidFill>
                <a:schemeClr val="bg1"/>
              </a:solidFill>
              <a:latin typeface="+mj-lt"/>
            </a:endParaRPr>
          </a:p>
        </p:txBody>
      </p:sp>
      <p:sp>
        <p:nvSpPr>
          <p:cNvPr id="8" name="Rectangle 7">
            <a:extLst>
              <a:ext uri="{FF2B5EF4-FFF2-40B4-BE49-F238E27FC236}">
                <a16:creationId xmlns:a16="http://schemas.microsoft.com/office/drawing/2014/main" id="{C704BF55-278F-4C9D-9ECE-1391A262FDAC}"/>
              </a:ext>
            </a:extLst>
          </p:cNvPr>
          <p:cNvSpPr/>
          <p:nvPr/>
        </p:nvSpPr>
        <p:spPr>
          <a:xfrm>
            <a:off x="320279" y="1444206"/>
            <a:ext cx="2585466"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In the </a:t>
            </a:r>
            <a:r>
              <a:rPr lang="en-US" sz="1050" dirty="0">
                <a:solidFill>
                  <a:schemeClr val="tx2"/>
                </a:solidFill>
                <a:latin typeface="+mj-lt"/>
                <a:hlinkClick r:id="rId3">
                  <a:extLst>
                    <a:ext uri="{A12FA001-AC4F-418D-AE19-62706E023703}">
                      <ahyp:hlinkClr xmlns:ahyp="http://schemas.microsoft.com/office/drawing/2018/hyperlinkcolor" val="tx"/>
                    </a:ext>
                  </a:extLst>
                </a:hlinkClick>
              </a:rPr>
              <a:t>Azure portal</a:t>
            </a:r>
            <a:r>
              <a:rPr lang="en-US" sz="1050" dirty="0"/>
              <a:t>, select </a:t>
            </a:r>
            <a:r>
              <a:rPr lang="en-US" sz="1050" b="1" dirty="0">
                <a:latin typeface="+mj-lt"/>
              </a:rPr>
              <a:t>NEW</a:t>
            </a:r>
            <a:r>
              <a:rPr lang="en-US" sz="1050" dirty="0">
                <a:latin typeface="+mj-lt"/>
              </a:rPr>
              <a:t>,</a:t>
            </a:r>
            <a:r>
              <a:rPr lang="en-US" sz="1050" dirty="0"/>
              <a:t> type </a:t>
            </a:r>
            <a:r>
              <a:rPr lang="en-US" sz="1050" b="1" dirty="0">
                <a:latin typeface="+mj-lt"/>
              </a:rPr>
              <a:t>Event Hubs</a:t>
            </a:r>
            <a:r>
              <a:rPr lang="en-US" sz="1050" dirty="0">
                <a:latin typeface="+mj-lt"/>
              </a:rPr>
              <a:t>, </a:t>
            </a:r>
            <a:r>
              <a:rPr lang="en-US" sz="1050" dirty="0"/>
              <a:t>and then select </a:t>
            </a:r>
            <a:r>
              <a:rPr lang="en-US" sz="1050" b="1" dirty="0">
                <a:latin typeface="+mj-lt"/>
              </a:rPr>
              <a:t>Event Hubs</a:t>
            </a:r>
            <a:r>
              <a:rPr lang="en-US" sz="1050" dirty="0">
                <a:latin typeface="+mj-lt"/>
              </a:rPr>
              <a:t> </a:t>
            </a:r>
            <a:r>
              <a:rPr lang="en-US" sz="1050" dirty="0"/>
              <a:t>from the resulting search. Then select </a:t>
            </a:r>
            <a:r>
              <a:rPr lang="en-US" sz="1050" b="1" dirty="0">
                <a:latin typeface="+mj-lt"/>
              </a:rPr>
              <a:t>Create</a:t>
            </a:r>
            <a:endParaRPr lang="en-US" sz="1050" dirty="0">
              <a:latin typeface="+mj-lt"/>
            </a:endParaRPr>
          </a:p>
          <a:p>
            <a:pPr marL="142875" indent="-142875">
              <a:spcBef>
                <a:spcPts val="750"/>
              </a:spcBef>
              <a:buFont typeface="+mj-lt"/>
              <a:buAutoNum type="arabicPeriod"/>
            </a:pPr>
            <a:r>
              <a:rPr lang="en-US" sz="1050" dirty="0"/>
              <a:t>Provide a name for the event hub, and then create a resource group. Specify </a:t>
            </a:r>
            <a:r>
              <a:rPr lang="en-US" sz="1050" b="1" dirty="0">
                <a:latin typeface="+mj-lt"/>
              </a:rPr>
              <a:t>xx-name-e</a:t>
            </a:r>
            <a:r>
              <a:rPr lang="en-US" sz="1050" b="1" dirty="0"/>
              <a:t>h</a:t>
            </a:r>
            <a:r>
              <a:rPr lang="en-US" sz="1050" dirty="0"/>
              <a:t> and </a:t>
            </a:r>
            <a:r>
              <a:rPr lang="en-US" sz="1050" b="1" dirty="0">
                <a:latin typeface="+mj-lt"/>
              </a:rPr>
              <a:t>xx-name-</a:t>
            </a:r>
            <a:r>
              <a:rPr lang="en-US" sz="1050" b="1" dirty="0" err="1">
                <a:latin typeface="+mj-lt"/>
              </a:rPr>
              <a:t>rg</a:t>
            </a:r>
            <a:r>
              <a:rPr lang="en-US" sz="1050" dirty="0"/>
              <a:t> respectively, XX- represent your initials to ensure uniqueness of the Event Hub name and Resource </a:t>
            </a:r>
            <a:br>
              <a:rPr lang="en-US" sz="1050" dirty="0"/>
            </a:br>
            <a:r>
              <a:rPr lang="en-US" sz="1050" dirty="0"/>
              <a:t>Group name</a:t>
            </a:r>
          </a:p>
          <a:p>
            <a:pPr marL="142875" indent="-142875">
              <a:spcBef>
                <a:spcPts val="750"/>
              </a:spcBef>
              <a:buFont typeface="+mj-lt"/>
              <a:buAutoNum type="arabicPeriod"/>
            </a:pPr>
            <a:r>
              <a:rPr lang="en-US" sz="1050" dirty="0"/>
              <a:t>Click the checkbox to </a:t>
            </a:r>
            <a:r>
              <a:rPr lang="en-US" sz="1050" dirty="0">
                <a:latin typeface="+mj-lt"/>
              </a:rPr>
              <a:t>P</a:t>
            </a:r>
            <a:r>
              <a:rPr lang="en-US" sz="1050" b="1" dirty="0">
                <a:latin typeface="+mj-lt"/>
              </a:rPr>
              <a:t>in to the dashboard</a:t>
            </a:r>
            <a:r>
              <a:rPr lang="en-US" sz="1050" dirty="0"/>
              <a:t>, then select the </a:t>
            </a:r>
            <a:r>
              <a:rPr lang="en-US" sz="1050" b="1" dirty="0">
                <a:latin typeface="+mj-lt"/>
              </a:rPr>
              <a:t>Create</a:t>
            </a:r>
            <a:r>
              <a:rPr lang="en-US" sz="1050" dirty="0"/>
              <a:t> button</a:t>
            </a:r>
          </a:p>
        </p:txBody>
      </p:sp>
      <p:sp>
        <p:nvSpPr>
          <p:cNvPr id="7" name="Rectangle 6">
            <a:extLst>
              <a:ext uri="{FF2B5EF4-FFF2-40B4-BE49-F238E27FC236}">
                <a16:creationId xmlns:a16="http://schemas.microsoft.com/office/drawing/2014/main" id="{49777F28-9328-456A-9946-D5DA7A8ECFEF}"/>
              </a:ext>
            </a:extLst>
          </p:cNvPr>
          <p:cNvSpPr/>
          <p:nvPr/>
        </p:nvSpPr>
        <p:spPr>
          <a:xfrm>
            <a:off x="3000375" y="1081130"/>
            <a:ext cx="5829300" cy="355785"/>
          </a:xfrm>
          <a:prstGeom prst="rect">
            <a:avLst/>
          </a:prstGeom>
          <a:solidFill>
            <a:srgbClr val="243A5E"/>
          </a:solidFill>
          <a:ln w="19050">
            <a:solidFill>
              <a:srgbClr val="243A5E"/>
            </a:solidFill>
          </a:ln>
        </p:spPr>
        <p:txBody>
          <a:bodyPr wrap="square" lIns="102870" tIns="68580" rIns="102870" bIns="68580" anchor="ctr">
            <a:noAutofit/>
          </a:bodyPr>
          <a:lstStyle/>
          <a:p>
            <a:pPr>
              <a:spcBef>
                <a:spcPts val="900"/>
              </a:spcBef>
            </a:pPr>
            <a:r>
              <a:rPr lang="en-US" sz="1200" dirty="0">
                <a:solidFill>
                  <a:schemeClr val="bg1"/>
                </a:solidFill>
                <a:latin typeface="+mj-lt"/>
              </a:rPr>
              <a:t>Create an event hub</a:t>
            </a:r>
            <a:endParaRPr lang="en-US" sz="1050" dirty="0">
              <a:solidFill>
                <a:schemeClr val="bg1"/>
              </a:solidFill>
              <a:latin typeface="+mj-lt"/>
            </a:endParaRPr>
          </a:p>
        </p:txBody>
      </p:sp>
      <p:sp>
        <p:nvSpPr>
          <p:cNvPr id="9" name="Rectangle 8">
            <a:extLst>
              <a:ext uri="{FF2B5EF4-FFF2-40B4-BE49-F238E27FC236}">
                <a16:creationId xmlns:a16="http://schemas.microsoft.com/office/drawing/2014/main" id="{324F3CB6-D704-4CCE-AFF9-5BEBB9ECE621}"/>
              </a:ext>
            </a:extLst>
          </p:cNvPr>
          <p:cNvSpPr/>
          <p:nvPr/>
        </p:nvSpPr>
        <p:spPr>
          <a:xfrm>
            <a:off x="3000375" y="1444206"/>
            <a:ext cx="5829300"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After the deployment is complete, click the </a:t>
            </a:r>
            <a:r>
              <a:rPr lang="en-US" sz="1050" b="1" dirty="0">
                <a:latin typeface="+mj-lt"/>
              </a:rPr>
              <a:t>xx-name-eh</a:t>
            </a:r>
            <a:r>
              <a:rPr lang="en-US" sz="1050" b="1" dirty="0"/>
              <a:t> </a:t>
            </a:r>
            <a:r>
              <a:rPr lang="en-US" sz="1050" dirty="0"/>
              <a:t>event hub on the dashboard</a:t>
            </a:r>
          </a:p>
          <a:p>
            <a:pPr marL="142875" indent="-142875">
              <a:spcBef>
                <a:spcPts val="750"/>
              </a:spcBef>
              <a:buFont typeface="+mj-lt"/>
              <a:buAutoNum type="arabicPeriod"/>
            </a:pPr>
            <a:r>
              <a:rPr lang="en-US" sz="1050" dirty="0"/>
              <a:t>Then, under </a:t>
            </a:r>
            <a:r>
              <a:rPr lang="en-US" sz="1050" b="1" dirty="0">
                <a:latin typeface="+mj-lt"/>
              </a:rPr>
              <a:t>Entities</a:t>
            </a:r>
            <a:r>
              <a:rPr lang="en-US" sz="1050" dirty="0"/>
              <a:t>, select </a:t>
            </a:r>
            <a:r>
              <a:rPr lang="en-US" sz="1050" b="1" dirty="0">
                <a:latin typeface="+mj-lt"/>
              </a:rPr>
              <a:t>Event Hubs</a:t>
            </a:r>
            <a:endParaRPr lang="en-US" sz="1050" dirty="0"/>
          </a:p>
          <a:p>
            <a:pPr marL="142875" indent="-142875">
              <a:spcBef>
                <a:spcPts val="750"/>
              </a:spcBef>
              <a:buFont typeface="+mj-lt"/>
              <a:buAutoNum type="arabicPeriod"/>
            </a:pPr>
            <a:r>
              <a:rPr lang="en-US" sz="1050" dirty="0"/>
              <a:t>To create the event hub, select the </a:t>
            </a:r>
            <a:r>
              <a:rPr lang="en-US" sz="1050" b="1" dirty="0"/>
              <a:t>+ </a:t>
            </a:r>
            <a:r>
              <a:rPr lang="en-US" sz="1050" b="1" dirty="0">
                <a:latin typeface="+mj-lt"/>
              </a:rPr>
              <a:t>Event Hub</a:t>
            </a:r>
            <a:r>
              <a:rPr lang="en-US" sz="1050" dirty="0">
                <a:latin typeface="+mj-lt"/>
              </a:rPr>
              <a:t> </a:t>
            </a:r>
            <a:r>
              <a:rPr lang="en-US" sz="1050" dirty="0"/>
              <a:t>button. Provide the name </a:t>
            </a:r>
            <a:r>
              <a:rPr lang="en-US" sz="1050" b="1" dirty="0" err="1">
                <a:latin typeface="+mj-lt"/>
              </a:rPr>
              <a:t>socialstudy</a:t>
            </a:r>
            <a:r>
              <a:rPr lang="en-US" sz="1050" b="1" dirty="0">
                <a:latin typeface="+mj-lt"/>
              </a:rPr>
              <a:t>-eh</a:t>
            </a:r>
            <a:r>
              <a:rPr lang="en-US" sz="1050" dirty="0"/>
              <a:t>, </a:t>
            </a:r>
            <a:br>
              <a:rPr lang="en-US" sz="1050" dirty="0"/>
            </a:br>
            <a:r>
              <a:rPr lang="en-US" sz="1050" dirty="0"/>
              <a:t>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To grant access to the event hub, we need to create a shared access policy. Select the  </a:t>
            </a:r>
            <a:r>
              <a:rPr lang="en-US" sz="1050" b="1" dirty="0" err="1">
                <a:latin typeface="+mj-lt"/>
              </a:rPr>
              <a:t>socialstudy</a:t>
            </a:r>
            <a:r>
              <a:rPr lang="en-US" sz="1050" b="1" dirty="0">
                <a:latin typeface="+mj-lt"/>
              </a:rPr>
              <a:t>-eh</a:t>
            </a:r>
            <a:r>
              <a:rPr lang="en-US" sz="1050" b="1" dirty="0"/>
              <a:t> </a:t>
            </a:r>
            <a:r>
              <a:rPr lang="en-US" sz="1050" dirty="0"/>
              <a:t>event hub when it appears, and then, under </a:t>
            </a:r>
            <a:r>
              <a:rPr lang="en-US" sz="1050" b="1" dirty="0">
                <a:latin typeface="+mj-lt"/>
              </a:rPr>
              <a:t>Settings</a:t>
            </a:r>
            <a:r>
              <a:rPr lang="en-US" sz="1050" dirty="0"/>
              <a:t>, select </a:t>
            </a:r>
            <a:r>
              <a:rPr lang="en-US" sz="1050" b="1" dirty="0">
                <a:latin typeface="+mj-lt"/>
              </a:rPr>
              <a:t>Shared access policies</a:t>
            </a:r>
            <a:endParaRPr lang="en-US" sz="1050" dirty="0"/>
          </a:p>
          <a:p>
            <a:pPr marL="142875" indent="-142875">
              <a:spcBef>
                <a:spcPts val="750"/>
              </a:spcBef>
              <a:buFont typeface="+mj-lt"/>
              <a:buAutoNum type="arabicPeriod"/>
            </a:pPr>
            <a:r>
              <a:rPr lang="en-US" sz="1050" dirty="0"/>
              <a:t>Under </a:t>
            </a:r>
            <a:r>
              <a:rPr lang="en-US" sz="1050" b="1" dirty="0">
                <a:latin typeface="+mj-lt"/>
              </a:rPr>
              <a:t>Shared access policies</a:t>
            </a:r>
            <a:r>
              <a:rPr lang="en-US" sz="1050" dirty="0"/>
              <a:t>, create a policy with </a:t>
            </a:r>
            <a:r>
              <a:rPr lang="en-US" sz="1050" b="1" dirty="0">
                <a:latin typeface="+mj-lt"/>
              </a:rPr>
              <a:t>MANAGE</a:t>
            </a:r>
            <a:r>
              <a:rPr lang="en-US" sz="1050" dirty="0"/>
              <a:t> permissions by selecting </a:t>
            </a:r>
            <a:r>
              <a:rPr lang="en-US" sz="1050" b="1" dirty="0"/>
              <a:t>+ </a:t>
            </a:r>
            <a:r>
              <a:rPr lang="en-US" sz="1050" b="1" dirty="0">
                <a:latin typeface="+mj-lt"/>
              </a:rPr>
              <a:t>Add</a:t>
            </a:r>
            <a:r>
              <a:rPr lang="en-US" sz="1050" dirty="0"/>
              <a:t>. Give the policy the name of </a:t>
            </a:r>
            <a:r>
              <a:rPr lang="en-US" sz="1050" b="1" dirty="0">
                <a:latin typeface="+mj-lt"/>
              </a:rPr>
              <a:t>xx-name-eh-sap</a:t>
            </a:r>
            <a:r>
              <a:rPr lang="en-US" sz="1050" dirty="0"/>
              <a:t>, check </a:t>
            </a:r>
            <a:r>
              <a:rPr lang="en-US" sz="1050" b="1" dirty="0">
                <a:latin typeface="+mj-lt"/>
              </a:rPr>
              <a:t>MANAGE</a:t>
            </a:r>
            <a:r>
              <a:rPr lang="en-US" sz="1050" dirty="0"/>
              <a:t>, 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Select your new policy after it has been created, and then select the copy button for the </a:t>
            </a:r>
            <a:r>
              <a:rPr lang="en-US" sz="1050" b="1" dirty="0">
                <a:latin typeface="+mj-lt"/>
              </a:rPr>
              <a:t>CONNECTION STRING – PRIMARY KEY</a:t>
            </a:r>
            <a:r>
              <a:rPr lang="en-US" sz="1050" dirty="0">
                <a:latin typeface="+mj-lt"/>
              </a:rPr>
              <a:t> </a:t>
            </a:r>
            <a:r>
              <a:rPr lang="en-US" sz="1050" dirty="0"/>
              <a:t>entity</a:t>
            </a:r>
          </a:p>
          <a:p>
            <a:pPr marL="142875" indent="-142875">
              <a:spcBef>
                <a:spcPts val="750"/>
              </a:spcBef>
              <a:buFont typeface="+mj-lt"/>
              <a:buAutoNum type="arabicPeriod"/>
            </a:pPr>
            <a:r>
              <a:rPr lang="en-US" sz="1050" dirty="0"/>
              <a:t>Paste the </a:t>
            </a:r>
            <a:r>
              <a:rPr lang="en-US" sz="1050" b="1" dirty="0">
                <a:latin typeface="+mj-lt"/>
              </a:rPr>
              <a:t>CONNECTION STRING – PRIMARY KEY</a:t>
            </a:r>
            <a:r>
              <a:rPr lang="en-US" sz="1050" dirty="0">
                <a:latin typeface="+mj-lt"/>
              </a:rPr>
              <a:t> </a:t>
            </a:r>
            <a:r>
              <a:rPr lang="en-US" sz="1050" dirty="0"/>
              <a:t>entity into Notepad, this is needed later in the exercise</a:t>
            </a:r>
          </a:p>
          <a:p>
            <a:pPr marL="142875" indent="-142875">
              <a:spcBef>
                <a:spcPts val="750"/>
              </a:spcBef>
              <a:buFont typeface="+mj-lt"/>
              <a:buAutoNum type="arabicPeriod"/>
            </a:pPr>
            <a:r>
              <a:rPr lang="en-US" sz="1050" dirty="0"/>
              <a:t>Leave all windows open</a:t>
            </a:r>
          </a:p>
        </p:txBody>
      </p:sp>
    </p:spTree>
    <p:extLst>
      <p:ext uri="{BB962C8B-B14F-4D97-AF65-F5344CB8AC3E}">
        <p14:creationId xmlns:p14="http://schemas.microsoft.com/office/powerpoint/2010/main" val="847680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Stream Analytics workflow</a:t>
            </a:r>
          </a:p>
        </p:txBody>
      </p:sp>
      <p:sp>
        <p:nvSpPr>
          <p:cNvPr id="4" name="Content Placeholder 3">
            <a:extLst>
              <a:ext uri="{FF2B5EF4-FFF2-40B4-BE49-F238E27FC236}">
                <a16:creationId xmlns:a16="http://schemas.microsoft.com/office/drawing/2014/main" id="{D2D746FA-25F0-4CED-A8A9-F6516E4B4FD6}"/>
              </a:ext>
            </a:extLst>
          </p:cNvPr>
          <p:cNvSpPr>
            <a:spLocks noGrp="1"/>
          </p:cNvSpPr>
          <p:nvPr>
            <p:ph idx="1"/>
          </p:nvPr>
        </p:nvSpPr>
        <p:spPr/>
        <p:txBody>
          <a:bodyPr/>
          <a:lstStyle/>
          <a:p>
            <a:endParaRPr lang="en-US"/>
          </a:p>
        </p:txBody>
      </p:sp>
      <p:sp>
        <p:nvSpPr>
          <p:cNvPr id="67" name="Rectangle 66"/>
          <p:cNvSpPr/>
          <p:nvPr/>
        </p:nvSpPr>
        <p:spPr>
          <a:xfrm>
            <a:off x="324067" y="849854"/>
            <a:ext cx="8647917" cy="341632"/>
          </a:xfrm>
          <a:prstGeom prst="rect">
            <a:avLst/>
          </a:prstGeom>
        </p:spPr>
        <p:txBody>
          <a:bodyPr wrap="square" lIns="0" rIns="0">
            <a:spAutoFit/>
          </a:bodyPr>
          <a:lstStyle/>
          <a:p>
            <a:pPr defTabSz="685310" fontAlgn="base">
              <a:lnSpc>
                <a:spcPct val="90000"/>
              </a:lnSpc>
              <a:spcBef>
                <a:spcPts val="899"/>
              </a:spcBef>
            </a:pPr>
            <a:r>
              <a:rPr lang="en-US" kern="0" dirty="0">
                <a:ea typeface="Segoe UI" pitchFamily="34" charset="0"/>
                <a:cs typeface="Segoe UI Semilight" panose="020B0402040204020203" pitchFamily="34" charset="0"/>
              </a:rPr>
              <a:t>Complex event processing of Stream Data in Azure</a:t>
            </a:r>
          </a:p>
        </p:txBody>
      </p:sp>
      <p:sp>
        <p:nvSpPr>
          <p:cNvPr id="32" name="Rectangle 31">
            <a:extLst>
              <a:ext uri="{FF2B5EF4-FFF2-40B4-BE49-F238E27FC236}">
                <a16:creationId xmlns:a16="http://schemas.microsoft.com/office/drawing/2014/main" id="{812A8682-03D7-4D47-8D20-BAC7DC522CA7}"/>
              </a:ext>
              <a:ext uri="{C183D7F6-B498-43B3-948B-1728B52AA6E4}">
                <adec:decorative xmlns:adec="http://schemas.microsoft.com/office/drawing/2017/decorative" val="1"/>
              </a:ext>
            </a:extLst>
          </p:cNvPr>
          <p:cNvSpPr/>
          <p:nvPr/>
        </p:nvSpPr>
        <p:spPr bwMode="auto">
          <a:xfrm>
            <a:off x="320278" y="1234377"/>
            <a:ext cx="8509397" cy="35185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cs typeface="Segoe UI" pitchFamily="34" charset="0"/>
            </a:endParaRPr>
          </a:p>
        </p:txBody>
      </p:sp>
      <p:grpSp>
        <p:nvGrpSpPr>
          <p:cNvPr id="8" name="Group 7" descr="Illustration of how Azure Stream Analytics process the complex event processing of stream data">
            <a:extLst>
              <a:ext uri="{FF2B5EF4-FFF2-40B4-BE49-F238E27FC236}">
                <a16:creationId xmlns:a16="http://schemas.microsoft.com/office/drawing/2014/main" id="{5E057B4E-1D63-406D-862F-F50C348A6663}"/>
              </a:ext>
            </a:extLst>
          </p:cNvPr>
          <p:cNvGrpSpPr/>
          <p:nvPr/>
        </p:nvGrpSpPr>
        <p:grpSpPr>
          <a:xfrm>
            <a:off x="562309" y="1318880"/>
            <a:ext cx="8073230" cy="3331009"/>
            <a:chOff x="749744" y="1758506"/>
            <a:chExt cx="10764307" cy="4441345"/>
          </a:xfrm>
        </p:grpSpPr>
        <p:pic>
          <p:nvPicPr>
            <p:cNvPr id="10" name="Picture 9" descr="An Event Hub icon">
              <a:extLst>
                <a:ext uri="{FF2B5EF4-FFF2-40B4-BE49-F238E27FC236}">
                  <a16:creationId xmlns:a16="http://schemas.microsoft.com/office/drawing/2014/main" id="{8E5AD49C-BE18-46E7-A7E4-762AB414840E}"/>
                </a:ext>
              </a:extLst>
            </p:cNvPr>
            <p:cNvPicPr>
              <a:picLocks noChangeAspect="1"/>
            </p:cNvPicPr>
            <p:nvPr/>
          </p:nvPicPr>
          <p:blipFill>
            <a:blip r:embed="rId3"/>
            <a:stretch>
              <a:fillRect/>
            </a:stretch>
          </p:blipFill>
          <p:spPr>
            <a:xfrm>
              <a:off x="749744" y="3006110"/>
              <a:ext cx="888492" cy="888492"/>
            </a:xfrm>
            <a:prstGeom prst="rect">
              <a:avLst/>
            </a:prstGeom>
          </p:spPr>
        </p:pic>
        <p:pic>
          <p:nvPicPr>
            <p:cNvPr id="26" name="Picture 25" descr="A Blob storage icon">
              <a:extLst>
                <a:ext uri="{FF2B5EF4-FFF2-40B4-BE49-F238E27FC236}">
                  <a16:creationId xmlns:a16="http://schemas.microsoft.com/office/drawing/2014/main" id="{EE183DE2-CBC6-4E94-A4AE-3D69BE9D1F0F}"/>
                </a:ext>
              </a:extLst>
            </p:cNvPr>
            <p:cNvPicPr>
              <a:picLocks noChangeAspect="1"/>
            </p:cNvPicPr>
            <p:nvPr/>
          </p:nvPicPr>
          <p:blipFill>
            <a:blip r:embed="rId4"/>
            <a:stretch>
              <a:fillRect/>
            </a:stretch>
          </p:blipFill>
          <p:spPr>
            <a:xfrm>
              <a:off x="749744" y="4305066"/>
              <a:ext cx="888492" cy="888492"/>
            </a:xfrm>
            <a:prstGeom prst="rect">
              <a:avLst/>
            </a:prstGeom>
          </p:spPr>
        </p:pic>
        <p:grpSp>
          <p:nvGrpSpPr>
            <p:cNvPr id="3" name="Group 2" descr="An arrow  connecting Event Hub and Blob storage to the blue cox">
              <a:extLst>
                <a:ext uri="{FF2B5EF4-FFF2-40B4-BE49-F238E27FC236}">
                  <a16:creationId xmlns:a16="http://schemas.microsoft.com/office/drawing/2014/main" id="{9E36E4A5-16BF-4B86-81B9-B1169CE4E7D4}"/>
                </a:ext>
              </a:extLst>
            </p:cNvPr>
            <p:cNvGrpSpPr/>
            <p:nvPr/>
          </p:nvGrpSpPr>
          <p:grpSpPr>
            <a:xfrm>
              <a:off x="1638236" y="3450356"/>
              <a:ext cx="992357" cy="1298956"/>
              <a:chOff x="1638236" y="3450356"/>
              <a:chExt cx="992357" cy="1298956"/>
            </a:xfrm>
          </p:grpSpPr>
          <p:cxnSp>
            <p:nvCxnSpPr>
              <p:cNvPr id="108" name="Straight Arrow Connector 91">
                <a:extLst>
                  <a:ext uri="{FF2B5EF4-FFF2-40B4-BE49-F238E27FC236}">
                    <a16:creationId xmlns:a16="http://schemas.microsoft.com/office/drawing/2014/main" id="{414D243A-AE86-496C-9E4B-E24D7684B301}"/>
                  </a:ext>
                </a:extLst>
              </p:cNvPr>
              <p:cNvCxnSpPr>
                <a:cxnSpLocks/>
                <a:stCxn id="26" idx="3"/>
                <a:endCxn id="10" idx="3"/>
              </p:cNvCxnSpPr>
              <p:nvPr/>
            </p:nvCxnSpPr>
            <p:spPr>
              <a:xfrm flipV="1">
                <a:off x="1638236" y="3450356"/>
                <a:ext cx="12700" cy="1298956"/>
              </a:xfrm>
              <a:prstGeom prst="bentConnector3">
                <a:avLst>
                  <a:gd name="adj1" fmla="val 3422535"/>
                </a:avLst>
              </a:prstGeom>
              <a:ln w="1905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8390528-7509-43F5-9296-E08DBB0B1FA1}"/>
                  </a:ext>
                </a:extLst>
              </p:cNvPr>
              <p:cNvCxnSpPr>
                <a:cxnSpLocks/>
                <a:endCxn id="6" idx="1"/>
              </p:cNvCxnSpPr>
              <p:nvPr/>
            </p:nvCxnSpPr>
            <p:spPr>
              <a:xfrm>
                <a:off x="2074069" y="4099834"/>
                <a:ext cx="556524"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6" name="Rectangle 5" descr="a blue cox, on the left is a Stream Analytic input, on the right is a Stream Analytic output, in the middle is a Complex Event Processor">
              <a:extLst>
                <a:ext uri="{FF2B5EF4-FFF2-40B4-BE49-F238E27FC236}">
                  <a16:creationId xmlns:a16="http://schemas.microsoft.com/office/drawing/2014/main" id="{484E45B9-C347-4386-90F4-2C9BE63AFDF5}"/>
                </a:ext>
              </a:extLst>
            </p:cNvPr>
            <p:cNvSpPr/>
            <p:nvPr/>
          </p:nvSpPr>
          <p:spPr bwMode="auto">
            <a:xfrm>
              <a:off x="2630593" y="2042160"/>
              <a:ext cx="6723185" cy="4115348"/>
            </a:xfrm>
            <a:prstGeom prst="rect">
              <a:avLst/>
            </a:prstGeom>
            <a:noFill/>
            <a:ln w="1905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7" name="Picture 26" descr="A Stream Analytics icon">
              <a:extLst>
                <a:ext uri="{FF2B5EF4-FFF2-40B4-BE49-F238E27FC236}">
                  <a16:creationId xmlns:a16="http://schemas.microsoft.com/office/drawing/2014/main" id="{E6DE7CED-C340-4BCA-808A-2BBCE6E7C538}"/>
                </a:ext>
              </a:extLst>
            </p:cNvPr>
            <p:cNvPicPr>
              <a:picLocks noChangeAspect="1"/>
            </p:cNvPicPr>
            <p:nvPr/>
          </p:nvPicPr>
          <p:blipFill>
            <a:blip r:embed="rId5"/>
            <a:stretch>
              <a:fillRect/>
            </a:stretch>
          </p:blipFill>
          <p:spPr>
            <a:xfrm>
              <a:off x="2187109" y="1758506"/>
              <a:ext cx="888492" cy="888492"/>
            </a:xfrm>
            <a:prstGeom prst="rect">
              <a:avLst/>
            </a:prstGeom>
          </p:spPr>
        </p:pic>
        <p:sp>
          <p:nvSpPr>
            <p:cNvPr id="55" name="Freeform: Shape 54">
              <a:extLst>
                <a:ext uri="{FF2B5EF4-FFF2-40B4-BE49-F238E27FC236}">
                  <a16:creationId xmlns:a16="http://schemas.microsoft.com/office/drawing/2014/main" id="{1C7EA588-1622-4013-A626-A621E6403559}"/>
                </a:ext>
              </a:extLst>
            </p:cNvPr>
            <p:cNvSpPr/>
            <p:nvPr/>
          </p:nvSpPr>
          <p:spPr bwMode="auto">
            <a:xfrm>
              <a:off x="2763225" y="2730194"/>
              <a:ext cx="1503092" cy="3304522"/>
            </a:xfrm>
            <a:custGeom>
              <a:avLst/>
              <a:gdLst>
                <a:gd name="connsiteX0" fmla="*/ 0 w 1503092"/>
                <a:gd name="connsiteY0" fmla="*/ 0 h 3304522"/>
                <a:gd name="connsiteX1" fmla="*/ 1503092 w 1503092"/>
                <a:gd name="connsiteY1" fmla="*/ 0 h 3304522"/>
                <a:gd name="connsiteX2" fmla="*/ 1503092 w 1503092"/>
                <a:gd name="connsiteY2" fmla="*/ 1452123 h 3304522"/>
                <a:gd name="connsiteX3" fmla="*/ 1487279 w 1503092"/>
                <a:gd name="connsiteY3" fmla="*/ 1457032 h 3304522"/>
                <a:gd name="connsiteX4" fmla="*/ 1357872 w 1503092"/>
                <a:gd name="connsiteY4" fmla="*/ 1652261 h 3304522"/>
                <a:gd name="connsiteX5" fmla="*/ 1487279 w 1503092"/>
                <a:gd name="connsiteY5" fmla="*/ 1847490 h 3304522"/>
                <a:gd name="connsiteX6" fmla="*/ 1503092 w 1503092"/>
                <a:gd name="connsiteY6" fmla="*/ 1852399 h 3304522"/>
                <a:gd name="connsiteX7" fmla="*/ 1503092 w 1503092"/>
                <a:gd name="connsiteY7" fmla="*/ 3304522 h 3304522"/>
                <a:gd name="connsiteX8" fmla="*/ 0 w 1503092"/>
                <a:gd name="connsiteY8" fmla="*/ 3304522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1452123"/>
                  </a:lnTo>
                  <a:lnTo>
                    <a:pt x="1487279" y="1457032"/>
                  </a:lnTo>
                  <a:cubicBezTo>
                    <a:pt x="1411232" y="1489197"/>
                    <a:pt x="1357872" y="1564498"/>
                    <a:pt x="1357872" y="1652261"/>
                  </a:cubicBezTo>
                  <a:cubicBezTo>
                    <a:pt x="1357872" y="1740025"/>
                    <a:pt x="1411232" y="1815325"/>
                    <a:pt x="1487279" y="1847490"/>
                  </a:cubicBezTo>
                  <a:lnTo>
                    <a:pt x="1503092" y="1852399"/>
                  </a:lnTo>
                  <a:lnTo>
                    <a:pt x="1503092" y="3304522"/>
                  </a:lnTo>
                  <a:lnTo>
                    <a:pt x="0" y="3304522"/>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Input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Adapter</a:t>
              </a:r>
            </a:p>
          </p:txBody>
        </p:sp>
        <p:sp>
          <p:nvSpPr>
            <p:cNvPr id="48" name="Arrow: Right 47" descr="An arrow pointing right&#10;">
              <a:extLst>
                <a:ext uri="{FF2B5EF4-FFF2-40B4-BE49-F238E27FC236}">
                  <a16:creationId xmlns:a16="http://schemas.microsoft.com/office/drawing/2014/main" id="{6BFD24A2-0DE5-49BB-B3F7-0914F893FA8B}"/>
                </a:ext>
              </a:extLst>
            </p:cNvPr>
            <p:cNvSpPr/>
            <p:nvPr/>
          </p:nvSpPr>
          <p:spPr bwMode="auto">
            <a:xfrm flipV="1">
              <a:off x="421859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748AE480-ACDD-45F0-B25D-A3150E9F7770}"/>
                </a:ext>
              </a:extLst>
            </p:cNvPr>
            <p:cNvSpPr/>
            <p:nvPr/>
          </p:nvSpPr>
          <p:spPr bwMode="auto">
            <a:xfrm>
              <a:off x="4399637" y="2730356"/>
              <a:ext cx="2986030" cy="3304522"/>
            </a:xfrm>
            <a:custGeom>
              <a:avLst/>
              <a:gdLst>
                <a:gd name="connsiteX0" fmla="*/ 0 w 2986030"/>
                <a:gd name="connsiteY0" fmla="*/ 0 h 3304522"/>
                <a:gd name="connsiteX1" fmla="*/ 2986030 w 2986030"/>
                <a:gd name="connsiteY1" fmla="*/ 0 h 3304522"/>
                <a:gd name="connsiteX2" fmla="*/ 2986030 w 2986030"/>
                <a:gd name="connsiteY2" fmla="*/ 1452123 h 3304522"/>
                <a:gd name="connsiteX3" fmla="*/ 2970217 w 2986030"/>
                <a:gd name="connsiteY3" fmla="*/ 1457032 h 3304522"/>
                <a:gd name="connsiteX4" fmla="*/ 2840810 w 2986030"/>
                <a:gd name="connsiteY4" fmla="*/ 1652261 h 3304522"/>
                <a:gd name="connsiteX5" fmla="*/ 2970217 w 2986030"/>
                <a:gd name="connsiteY5" fmla="*/ 1847490 h 3304522"/>
                <a:gd name="connsiteX6" fmla="*/ 2986030 w 2986030"/>
                <a:gd name="connsiteY6" fmla="*/ 1852399 h 3304522"/>
                <a:gd name="connsiteX7" fmla="*/ 2986030 w 2986030"/>
                <a:gd name="connsiteY7" fmla="*/ 3304522 h 3304522"/>
                <a:gd name="connsiteX8" fmla="*/ 0 w 2986030"/>
                <a:gd name="connsiteY8" fmla="*/ 3304522 h 3304522"/>
                <a:gd name="connsiteX9" fmla="*/ 0 w 2986030"/>
                <a:gd name="connsiteY9" fmla="*/ 1852237 h 3304522"/>
                <a:gd name="connsiteX10" fmla="*/ 15813 w 2986030"/>
                <a:gd name="connsiteY10" fmla="*/ 1847328 h 3304522"/>
                <a:gd name="connsiteX11" fmla="*/ 145220 w 2986030"/>
                <a:gd name="connsiteY11" fmla="*/ 1652099 h 3304522"/>
                <a:gd name="connsiteX12" fmla="*/ 15813 w 2986030"/>
                <a:gd name="connsiteY12" fmla="*/ 1456870 h 3304522"/>
                <a:gd name="connsiteX13" fmla="*/ 0 w 2986030"/>
                <a:gd name="connsiteY13" fmla="*/ 1451961 h 3304522"/>
                <a:gd name="connsiteX14" fmla="*/ 0 w 2986030"/>
                <a:gd name="connsiteY14"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86030" h="3304522">
                  <a:moveTo>
                    <a:pt x="0" y="0"/>
                  </a:moveTo>
                  <a:lnTo>
                    <a:pt x="2986030" y="0"/>
                  </a:lnTo>
                  <a:lnTo>
                    <a:pt x="2986030" y="1452123"/>
                  </a:lnTo>
                  <a:lnTo>
                    <a:pt x="2970217" y="1457032"/>
                  </a:lnTo>
                  <a:cubicBezTo>
                    <a:pt x="2894170" y="1489197"/>
                    <a:pt x="2840810" y="1564498"/>
                    <a:pt x="2840810" y="1652261"/>
                  </a:cubicBezTo>
                  <a:cubicBezTo>
                    <a:pt x="2840810" y="1740025"/>
                    <a:pt x="2894170" y="1815325"/>
                    <a:pt x="2970217" y="1847490"/>
                  </a:cubicBezTo>
                  <a:lnTo>
                    <a:pt x="2986030" y="1852399"/>
                  </a:lnTo>
                  <a:lnTo>
                    <a:pt x="2986030" y="3304522"/>
                  </a:lnTo>
                  <a:lnTo>
                    <a:pt x="0" y="3304522"/>
                  </a:lnTo>
                  <a:lnTo>
                    <a:pt x="0" y="1852237"/>
                  </a:lnTo>
                  <a:lnTo>
                    <a:pt x="15813" y="1847328"/>
                  </a:lnTo>
                  <a:cubicBezTo>
                    <a:pt x="91860" y="1815163"/>
                    <a:pt x="145220" y="1739863"/>
                    <a:pt x="145220" y="1652099"/>
                  </a:cubicBezTo>
                  <a:cubicBezTo>
                    <a:pt x="145220" y="1564336"/>
                    <a:pt x="91860" y="1489035"/>
                    <a:pt x="15813" y="1456870"/>
                  </a:cubicBezTo>
                  <a:lnTo>
                    <a:pt x="0" y="1451961"/>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Complex Event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Processor</a:t>
              </a:r>
            </a:p>
          </p:txBody>
        </p:sp>
        <p:sp>
          <p:nvSpPr>
            <p:cNvPr id="60" name="Arrow: Right 59" descr="An arrow pointing right&#10;">
              <a:extLst>
                <a:ext uri="{FF2B5EF4-FFF2-40B4-BE49-F238E27FC236}">
                  <a16:creationId xmlns:a16="http://schemas.microsoft.com/office/drawing/2014/main" id="{C3B84A8A-F45A-407F-B980-155A5976473F}"/>
                </a:ext>
              </a:extLst>
            </p:cNvPr>
            <p:cNvSpPr/>
            <p:nvPr/>
          </p:nvSpPr>
          <p:spPr bwMode="auto">
            <a:xfrm flipV="1">
              <a:off x="733794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5EBE6F68-F22F-4111-9FA7-70EB599F8841}"/>
                </a:ext>
              </a:extLst>
            </p:cNvPr>
            <p:cNvSpPr/>
            <p:nvPr/>
          </p:nvSpPr>
          <p:spPr bwMode="auto">
            <a:xfrm>
              <a:off x="7518988" y="2730356"/>
              <a:ext cx="1503092" cy="3304522"/>
            </a:xfrm>
            <a:custGeom>
              <a:avLst/>
              <a:gdLst>
                <a:gd name="connsiteX0" fmla="*/ 0 w 1503092"/>
                <a:gd name="connsiteY0" fmla="*/ 0 h 3304522"/>
                <a:gd name="connsiteX1" fmla="*/ 1503092 w 1503092"/>
                <a:gd name="connsiteY1" fmla="*/ 0 h 3304522"/>
                <a:gd name="connsiteX2" fmla="*/ 1503092 w 1503092"/>
                <a:gd name="connsiteY2" fmla="*/ 3304522 h 3304522"/>
                <a:gd name="connsiteX3" fmla="*/ 0 w 1503092"/>
                <a:gd name="connsiteY3" fmla="*/ 3304522 h 3304522"/>
                <a:gd name="connsiteX4" fmla="*/ 0 w 1503092"/>
                <a:gd name="connsiteY4" fmla="*/ 1852399 h 3304522"/>
                <a:gd name="connsiteX5" fmla="*/ 15812 w 1503092"/>
                <a:gd name="connsiteY5" fmla="*/ 1847490 h 3304522"/>
                <a:gd name="connsiteX6" fmla="*/ 145219 w 1503092"/>
                <a:gd name="connsiteY6" fmla="*/ 1652261 h 3304522"/>
                <a:gd name="connsiteX7" fmla="*/ 15812 w 1503092"/>
                <a:gd name="connsiteY7" fmla="*/ 1457032 h 3304522"/>
                <a:gd name="connsiteX8" fmla="*/ 0 w 1503092"/>
                <a:gd name="connsiteY8" fmla="*/ 1452124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3304522"/>
                  </a:lnTo>
                  <a:lnTo>
                    <a:pt x="0" y="3304522"/>
                  </a:lnTo>
                  <a:lnTo>
                    <a:pt x="0" y="1852399"/>
                  </a:lnTo>
                  <a:lnTo>
                    <a:pt x="15812" y="1847490"/>
                  </a:lnTo>
                  <a:cubicBezTo>
                    <a:pt x="91859" y="1815325"/>
                    <a:pt x="145219" y="1740025"/>
                    <a:pt x="145219" y="1652261"/>
                  </a:cubicBezTo>
                  <a:cubicBezTo>
                    <a:pt x="145219" y="1564498"/>
                    <a:pt x="91859" y="1489197"/>
                    <a:pt x="15812" y="1457032"/>
                  </a:cubicBezTo>
                  <a:lnTo>
                    <a:pt x="0" y="1452124"/>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Output Adapter</a:t>
              </a:r>
            </a:p>
          </p:txBody>
        </p:sp>
        <p:sp>
          <p:nvSpPr>
            <p:cNvPr id="50" name="Arrow: Right 49" descr="An arrow pointing right&#10;">
              <a:extLst>
                <a:ext uri="{FF2B5EF4-FFF2-40B4-BE49-F238E27FC236}">
                  <a16:creationId xmlns:a16="http://schemas.microsoft.com/office/drawing/2014/main" id="{A3C74745-BC27-45F2-98B0-64FDCF58084F}"/>
                </a:ext>
              </a:extLst>
            </p:cNvPr>
            <p:cNvSpPr/>
            <p:nvPr/>
          </p:nvSpPr>
          <p:spPr bwMode="auto">
            <a:xfrm flipV="1">
              <a:off x="9059386"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descr="Arrows pointing to the SQL like query">
              <a:extLst>
                <a:ext uri="{FF2B5EF4-FFF2-40B4-BE49-F238E27FC236}">
                  <a16:creationId xmlns:a16="http://schemas.microsoft.com/office/drawing/2014/main" id="{5F88F3AC-635E-4B07-A358-02932F5C7506}"/>
                </a:ext>
              </a:extLst>
            </p:cNvPr>
            <p:cNvGrpSpPr/>
            <p:nvPr/>
          </p:nvGrpSpPr>
          <p:grpSpPr>
            <a:xfrm>
              <a:off x="9288147" y="2074197"/>
              <a:ext cx="1654872" cy="3835333"/>
              <a:chOff x="9288147" y="2074197"/>
              <a:chExt cx="1654872" cy="3835333"/>
            </a:xfrm>
          </p:grpSpPr>
          <p:cxnSp>
            <p:nvCxnSpPr>
              <p:cNvPr id="92" name="Straight Arrow Connector 91">
                <a:extLst>
                  <a:ext uri="{FF2B5EF4-FFF2-40B4-BE49-F238E27FC236}">
                    <a16:creationId xmlns:a16="http://schemas.microsoft.com/office/drawing/2014/main" id="{9E460D80-D830-492B-AD08-EFA4D0BACF90}"/>
                  </a:ext>
                  <a:ext uri="{C183D7F6-B498-43B3-948B-1728B52AA6E4}">
                    <adec:decorative xmlns:adec="http://schemas.microsoft.com/office/drawing/2017/decorative" val="0"/>
                  </a:ext>
                </a:extLst>
              </p:cNvPr>
              <p:cNvCxnSpPr>
                <a:cxnSpLocks/>
                <a:stCxn id="82" idx="1"/>
                <a:endCxn id="62" idx="1"/>
              </p:cNvCxnSpPr>
              <p:nvPr/>
            </p:nvCxnSpPr>
            <p:spPr>
              <a:xfrm rot="10800000" flipH="1">
                <a:off x="10930319" y="2074197"/>
                <a:ext cx="1908" cy="3835333"/>
              </a:xfrm>
              <a:prstGeom prst="bentConnector3">
                <a:avLst>
                  <a:gd name="adj1" fmla="val -35943396"/>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7" name="Straight Arrow Connector 91">
                <a:extLst>
                  <a:ext uri="{FF2B5EF4-FFF2-40B4-BE49-F238E27FC236}">
                    <a16:creationId xmlns:a16="http://schemas.microsoft.com/office/drawing/2014/main" id="{B733654D-0A1D-4347-8BED-8DE10A7084FA}"/>
                  </a:ext>
                  <a:ext uri="{C183D7F6-B498-43B3-948B-1728B52AA6E4}">
                    <adec:decorative xmlns:adec="http://schemas.microsoft.com/office/drawing/2017/decorative" val="0"/>
                  </a:ext>
                </a:extLst>
              </p:cNvPr>
              <p:cNvCxnSpPr>
                <a:cxnSpLocks/>
                <a:stCxn id="81" idx="1"/>
                <a:endCxn id="63" idx="1"/>
              </p:cNvCxnSpPr>
              <p:nvPr/>
            </p:nvCxnSpPr>
            <p:spPr>
              <a:xfrm rot="10800000" flipH="1">
                <a:off x="10930318" y="2714303"/>
                <a:ext cx="1907" cy="2556298"/>
              </a:xfrm>
              <a:prstGeom prst="bentConnector3">
                <a:avLst>
                  <a:gd name="adj1" fmla="val -35962244"/>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1" name="Straight Arrow Connector 91">
                <a:extLst>
                  <a:ext uri="{FF2B5EF4-FFF2-40B4-BE49-F238E27FC236}">
                    <a16:creationId xmlns:a16="http://schemas.microsoft.com/office/drawing/2014/main" id="{F504E6DD-6771-4DF1-BB9F-22766C87B4C5}"/>
                  </a:ext>
                  <a:ext uri="{C183D7F6-B498-43B3-948B-1728B52AA6E4}">
                    <adec:decorative xmlns:adec="http://schemas.microsoft.com/office/drawing/2017/decorative" val="0"/>
                  </a:ext>
                </a:extLst>
              </p:cNvPr>
              <p:cNvCxnSpPr>
                <a:cxnSpLocks/>
                <a:stCxn id="80" idx="1"/>
                <a:endCxn id="87" idx="1"/>
              </p:cNvCxnSpPr>
              <p:nvPr/>
            </p:nvCxnSpPr>
            <p:spPr>
              <a:xfrm rot="10800000">
                <a:off x="10930319" y="3353820"/>
                <a:ext cx="12700" cy="1277854"/>
              </a:xfrm>
              <a:prstGeom prst="bentConnector3">
                <a:avLst>
                  <a:gd name="adj1" fmla="val 5475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6DF279A-3388-4CD5-B70A-0B2CAF33D429}"/>
                  </a:ext>
                  <a:ext uri="{C183D7F6-B498-43B3-948B-1728B52AA6E4}">
                    <adec:decorative xmlns:adec="http://schemas.microsoft.com/office/drawing/2017/decorative" val="0"/>
                  </a:ext>
                </a:extLst>
              </p:cNvPr>
              <p:cNvCxnSpPr>
                <a:cxnSpLocks/>
                <a:stCxn id="50" idx="3"/>
              </p:cNvCxnSpPr>
              <p:nvPr/>
            </p:nvCxnSpPr>
            <p:spPr>
              <a:xfrm>
                <a:off x="9288147" y="4382455"/>
                <a:ext cx="960753" cy="0"/>
              </a:xfrm>
              <a:prstGeom prst="straightConnector1">
                <a:avLst/>
              </a:prstGeom>
              <a:ln w="19050">
                <a:solidFill>
                  <a:schemeClr val="bg1">
                    <a:lumMod val="50000"/>
                  </a:schemeClr>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C48E698-E2E7-4514-AAB1-FDB8FE0BBB4B}"/>
                  </a:ext>
                  <a:ext uri="{C183D7F6-B498-43B3-948B-1728B52AA6E4}">
                    <adec:decorative xmlns:adec="http://schemas.microsoft.com/office/drawing/2017/decorative" val="0"/>
                  </a:ext>
                </a:extLst>
              </p:cNvPr>
              <p:cNvCxnSpPr>
                <a:cxnSpLocks/>
                <a:endCxn id="88" idx="1"/>
              </p:cNvCxnSpPr>
              <p:nvPr/>
            </p:nvCxnSpPr>
            <p:spPr>
              <a:xfrm>
                <a:off x="10248900" y="3992747"/>
                <a:ext cx="681419"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pic>
          <p:nvPicPr>
            <p:cNvPr id="62" name="Picture 61" descr="An Event Hub icon">
              <a:extLst>
                <a:ext uri="{FF2B5EF4-FFF2-40B4-BE49-F238E27FC236}">
                  <a16:creationId xmlns:a16="http://schemas.microsoft.com/office/drawing/2014/main" id="{A68ED8F6-A24B-4B8D-82F1-600EADB20AA4}"/>
                </a:ext>
              </a:extLst>
            </p:cNvPr>
            <p:cNvPicPr>
              <a:picLocks noChangeAspect="1"/>
            </p:cNvPicPr>
            <p:nvPr/>
          </p:nvPicPr>
          <p:blipFill>
            <a:blip r:embed="rId3"/>
            <a:stretch>
              <a:fillRect/>
            </a:stretch>
          </p:blipFill>
          <p:spPr>
            <a:xfrm>
              <a:off x="10932227" y="1783284"/>
              <a:ext cx="581824" cy="581824"/>
            </a:xfrm>
            <a:prstGeom prst="rect">
              <a:avLst/>
            </a:prstGeom>
          </p:spPr>
        </p:pic>
        <p:pic>
          <p:nvPicPr>
            <p:cNvPr id="63" name="Picture 62" descr="A Blob storage icon">
              <a:extLst>
                <a:ext uri="{FF2B5EF4-FFF2-40B4-BE49-F238E27FC236}">
                  <a16:creationId xmlns:a16="http://schemas.microsoft.com/office/drawing/2014/main" id="{24B3AC70-2F78-41FD-B273-D377C6855BC0}"/>
                </a:ext>
              </a:extLst>
            </p:cNvPr>
            <p:cNvPicPr>
              <a:picLocks noChangeAspect="1"/>
            </p:cNvPicPr>
            <p:nvPr/>
          </p:nvPicPr>
          <p:blipFill>
            <a:blip r:embed="rId4"/>
            <a:stretch>
              <a:fillRect/>
            </a:stretch>
          </p:blipFill>
          <p:spPr>
            <a:xfrm>
              <a:off x="10932226" y="2423391"/>
              <a:ext cx="581824" cy="581824"/>
            </a:xfrm>
            <a:prstGeom prst="rect">
              <a:avLst/>
            </a:prstGeom>
          </p:spPr>
        </p:pic>
        <p:pic>
          <p:nvPicPr>
            <p:cNvPr id="87" name="Picture 86" descr="Table Storage icon">
              <a:extLst>
                <a:ext uri="{FF2B5EF4-FFF2-40B4-BE49-F238E27FC236}">
                  <a16:creationId xmlns:a16="http://schemas.microsoft.com/office/drawing/2014/main" id="{825A5C20-3413-4CB9-BA3F-C06576196A96}"/>
                </a:ext>
              </a:extLst>
            </p:cNvPr>
            <p:cNvPicPr>
              <a:picLocks noChangeAspect="1"/>
            </p:cNvPicPr>
            <p:nvPr/>
          </p:nvPicPr>
          <p:blipFill>
            <a:blip r:embed="rId6"/>
            <a:stretch>
              <a:fillRect/>
            </a:stretch>
          </p:blipFill>
          <p:spPr>
            <a:xfrm>
              <a:off x="10930319" y="3063498"/>
              <a:ext cx="580644" cy="580644"/>
            </a:xfrm>
            <a:prstGeom prst="rect">
              <a:avLst/>
            </a:prstGeom>
          </p:spPr>
        </p:pic>
        <p:pic>
          <p:nvPicPr>
            <p:cNvPr id="88" name="Picture 87" descr="Java ETL icon">
              <a:extLst>
                <a:ext uri="{FF2B5EF4-FFF2-40B4-BE49-F238E27FC236}">
                  <a16:creationId xmlns:a16="http://schemas.microsoft.com/office/drawing/2014/main" id="{96015B83-803E-4831-BB8B-1D80F9B2A2E1}"/>
                </a:ext>
              </a:extLst>
            </p:cNvPr>
            <p:cNvPicPr>
              <a:picLocks noChangeAspect="1"/>
            </p:cNvPicPr>
            <p:nvPr/>
          </p:nvPicPr>
          <p:blipFill>
            <a:blip r:embed="rId7"/>
            <a:stretch>
              <a:fillRect/>
            </a:stretch>
          </p:blipFill>
          <p:spPr>
            <a:xfrm>
              <a:off x="10930319" y="3702425"/>
              <a:ext cx="580644" cy="580644"/>
            </a:xfrm>
            <a:prstGeom prst="rect">
              <a:avLst/>
            </a:prstGeom>
          </p:spPr>
        </p:pic>
        <p:pic>
          <p:nvPicPr>
            <p:cNvPr id="80" name="Picture 79" descr="A message queue icon">
              <a:extLst>
                <a:ext uri="{FF2B5EF4-FFF2-40B4-BE49-F238E27FC236}">
                  <a16:creationId xmlns:a16="http://schemas.microsoft.com/office/drawing/2014/main" id="{B1088BEF-0509-430F-A1DC-9338AD248E97}"/>
                </a:ext>
              </a:extLst>
            </p:cNvPr>
            <p:cNvPicPr>
              <a:picLocks noChangeAspect="1"/>
            </p:cNvPicPr>
            <p:nvPr/>
          </p:nvPicPr>
          <p:blipFill>
            <a:blip r:embed="rId8"/>
            <a:stretch>
              <a:fillRect/>
            </a:stretch>
          </p:blipFill>
          <p:spPr>
            <a:xfrm>
              <a:off x="10930319" y="4341352"/>
              <a:ext cx="580644" cy="580644"/>
            </a:xfrm>
            <a:prstGeom prst="rect">
              <a:avLst/>
            </a:prstGeom>
          </p:spPr>
        </p:pic>
        <p:pic>
          <p:nvPicPr>
            <p:cNvPr id="81" name="Picture 80" descr="A SQL Database icon">
              <a:extLst>
                <a:ext uri="{FF2B5EF4-FFF2-40B4-BE49-F238E27FC236}">
                  <a16:creationId xmlns:a16="http://schemas.microsoft.com/office/drawing/2014/main" id="{546599F9-AFB4-4537-81D8-07AB186F4700}"/>
                </a:ext>
              </a:extLst>
            </p:cNvPr>
            <p:cNvPicPr>
              <a:picLocks noChangeAspect="1"/>
            </p:cNvPicPr>
            <p:nvPr/>
          </p:nvPicPr>
          <p:blipFill>
            <a:blip r:embed="rId9"/>
            <a:stretch>
              <a:fillRect/>
            </a:stretch>
          </p:blipFill>
          <p:spPr>
            <a:xfrm>
              <a:off x="10930319" y="4980279"/>
              <a:ext cx="580644" cy="580644"/>
            </a:xfrm>
            <a:prstGeom prst="rect">
              <a:avLst/>
            </a:prstGeom>
          </p:spPr>
        </p:pic>
        <p:pic>
          <p:nvPicPr>
            <p:cNvPr id="82" name="Picture 81" descr="Power BI logo">
              <a:extLst>
                <a:ext uri="{FF2B5EF4-FFF2-40B4-BE49-F238E27FC236}">
                  <a16:creationId xmlns:a16="http://schemas.microsoft.com/office/drawing/2014/main" id="{A1F23F0E-838B-4D07-A456-02D80D9EF1DD}"/>
                </a:ext>
              </a:extLst>
            </p:cNvPr>
            <p:cNvPicPr>
              <a:picLocks noChangeAspect="1"/>
            </p:cNvPicPr>
            <p:nvPr/>
          </p:nvPicPr>
          <p:blipFill>
            <a:blip r:embed="rId10"/>
            <a:stretch>
              <a:fillRect/>
            </a:stretch>
          </p:blipFill>
          <p:spPr>
            <a:xfrm>
              <a:off x="10930319" y="5619207"/>
              <a:ext cx="580644" cy="580644"/>
            </a:xfrm>
            <a:prstGeom prst="rect">
              <a:avLst/>
            </a:prstGeom>
          </p:spPr>
        </p:pic>
      </p:grpSp>
    </p:spTree>
    <p:extLst>
      <p:ext uri="{BB962C8B-B14F-4D97-AF65-F5344CB8AC3E}">
        <p14:creationId xmlns:p14="http://schemas.microsoft.com/office/powerpoint/2010/main" val="25052484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a Stream Analytics Job</a:t>
            </a:r>
          </a:p>
        </p:txBody>
      </p:sp>
      <p:sp>
        <p:nvSpPr>
          <p:cNvPr id="3" name="Content Placeholder 2">
            <a:extLst>
              <a:ext uri="{FF2B5EF4-FFF2-40B4-BE49-F238E27FC236}">
                <a16:creationId xmlns:a16="http://schemas.microsoft.com/office/drawing/2014/main" id="{89AED48F-FBD8-4A84-86EB-B1DE2A506C0A}"/>
              </a:ext>
            </a:extLst>
          </p:cNvPr>
          <p:cNvSpPr>
            <a:spLocks noGrp="1"/>
          </p:cNvSpPr>
          <p:nvPr>
            <p:ph idx="1"/>
          </p:nvPr>
        </p:nvSpPr>
        <p:spPr/>
        <p:txBody>
          <a:bodyPr/>
          <a:lstStyle/>
          <a:p>
            <a:endParaRPr lang="en-US"/>
          </a:p>
        </p:txBody>
      </p:sp>
      <p:pic>
        <p:nvPicPr>
          <p:cNvPr id="4" name="Picture 3" descr="A screenshot of the Azure Stream Analytics Job Start in the Azure Portal">
            <a:extLst>
              <a:ext uri="{FF2B5EF4-FFF2-40B4-BE49-F238E27FC236}">
                <a16:creationId xmlns:a16="http://schemas.microsoft.com/office/drawing/2014/main" id="{49DDCD41-FFD5-45A5-9C79-2B94F1982C8B}"/>
              </a:ext>
            </a:extLst>
          </p:cNvPr>
          <p:cNvPicPr>
            <a:picLocks noChangeAspect="1"/>
          </p:cNvPicPr>
          <p:nvPr/>
        </p:nvPicPr>
        <p:blipFill rotWithShape="1">
          <a:blip r:embed="rId3"/>
          <a:srcRect l="-1399" t="-2638" r="-1399" b="-2638"/>
          <a:stretch/>
        </p:blipFill>
        <p:spPr>
          <a:xfrm>
            <a:off x="325189" y="905045"/>
            <a:ext cx="7339139" cy="4004412"/>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400198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B57EA-C708-404D-860D-569E9C05408E}"/>
              </a:ext>
            </a:extLst>
          </p:cNvPr>
          <p:cNvSpPr>
            <a:spLocks noGrp="1"/>
          </p:cNvSpPr>
          <p:nvPr>
            <p:ph type="title"/>
          </p:nvPr>
        </p:nvSpPr>
        <p:spPr/>
        <p:txBody>
          <a:bodyPr/>
          <a:lstStyle/>
          <a:p>
            <a:r>
              <a:rPr lang="en-GB" dirty="0"/>
              <a:t>Azure Data Factory components</a:t>
            </a:r>
            <a:endParaRPr lang="en-IN" dirty="0"/>
          </a:p>
        </p:txBody>
      </p:sp>
      <p:sp>
        <p:nvSpPr>
          <p:cNvPr id="3" name="Content Placeholder 2">
            <a:extLst>
              <a:ext uri="{FF2B5EF4-FFF2-40B4-BE49-F238E27FC236}">
                <a16:creationId xmlns:a16="http://schemas.microsoft.com/office/drawing/2014/main" id="{B8E5166F-2043-4C69-BFB0-F16F2C91AE9A}"/>
              </a:ext>
            </a:extLst>
          </p:cNvPr>
          <p:cNvSpPr>
            <a:spLocks noGrp="1"/>
          </p:cNvSpPr>
          <p:nvPr>
            <p:ph idx="1"/>
          </p:nvPr>
        </p:nvSpPr>
        <p:spPr/>
        <p:txBody>
          <a:bodyPr/>
          <a:lstStyle/>
          <a:p>
            <a:endParaRPr lang="en-US"/>
          </a:p>
        </p:txBody>
      </p:sp>
      <p:sp>
        <p:nvSpPr>
          <p:cNvPr id="35" name="Rectangle 34">
            <a:extLst>
              <a:ext uri="{FF2B5EF4-FFF2-40B4-BE49-F238E27FC236}">
                <a16:creationId xmlns:a16="http://schemas.microsoft.com/office/drawing/2014/main" id="{CD59DE19-93CA-4031-9808-8D6BD18D339F}"/>
              </a:ext>
              <a:ext uri="{C183D7F6-B498-43B3-948B-1728B52AA6E4}">
                <adec:decorative xmlns:adec="http://schemas.microsoft.com/office/drawing/2017/decorative" val="1"/>
              </a:ext>
            </a:extLst>
          </p:cNvPr>
          <p:cNvSpPr/>
          <p:nvPr/>
        </p:nvSpPr>
        <p:spPr bwMode="auto">
          <a:xfrm>
            <a:off x="313983" y="1138757"/>
            <a:ext cx="8516036" cy="278381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9777BF98-E40C-46C7-91DC-646B189A4B56}"/>
              </a:ext>
            </a:extLst>
          </p:cNvPr>
          <p:cNvSpPr/>
          <p:nvPr/>
        </p:nvSpPr>
        <p:spPr bwMode="auto">
          <a:xfrm>
            <a:off x="42672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ea typeface="Segoe UI" pitchFamily="34" charset="0"/>
                <a:cs typeface="Segoe UI" pitchFamily="34" charset="0"/>
              </a:rPr>
              <a:t>Data set</a:t>
            </a:r>
          </a:p>
          <a:p>
            <a:pPr algn="ctr" defTabSz="685647" fontAlgn="base">
              <a:spcBef>
                <a:spcPts val="221"/>
              </a:spcBef>
              <a:spcAft>
                <a:spcPct val="0"/>
              </a:spcAft>
            </a:pPr>
            <a:r>
              <a:rPr lang="en-US" sz="1324" dirty="0">
                <a:solidFill>
                  <a:schemeClr val="tx1"/>
                </a:solidFill>
                <a:ea typeface="Segoe UI" pitchFamily="34" charset="0"/>
                <a:cs typeface="Segoe UI" pitchFamily="34" charset="0"/>
              </a:rPr>
              <a:t>(e.g. table, file)</a:t>
            </a:r>
            <a:endParaRPr lang="en-IN" sz="1324" dirty="0">
              <a:solidFill>
                <a:schemeClr val="tx1"/>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995A6DBC-3CCE-4914-9F20-F7732F9C8131}"/>
              </a:ext>
            </a:extLst>
          </p:cNvPr>
          <p:cNvSpPr txBox="1"/>
          <p:nvPr/>
        </p:nvSpPr>
        <p:spPr>
          <a:xfrm>
            <a:off x="2666949" y="1334251"/>
            <a:ext cx="551433" cy="158377"/>
          </a:xfrm>
          <a:prstGeom prst="rect">
            <a:avLst/>
          </a:prstGeom>
          <a:noFill/>
        </p:spPr>
        <p:txBody>
          <a:bodyPr wrap="none" lIns="0" tIns="0" rIns="0" bIns="0" rtlCol="0">
            <a:spAutoFit/>
          </a:bodyPr>
          <a:lstStyle/>
          <a:p>
            <a:pPr>
              <a:spcAft>
                <a:spcPts val="441"/>
              </a:spcAft>
            </a:pPr>
            <a:r>
              <a:rPr lang="en-US" sz="1029">
                <a:cs typeface="Segoe UI" pitchFamily="34" charset="0"/>
              </a:rPr>
              <a:t>Consumes</a:t>
            </a:r>
            <a:endParaRPr lang="en-IN" sz="1029">
              <a:cs typeface="Segoe UI" pitchFamily="34" charset="0"/>
            </a:endParaRPr>
          </a:p>
        </p:txBody>
      </p:sp>
      <p:cxnSp>
        <p:nvCxnSpPr>
          <p:cNvPr id="12" name="Straight Arrow Connector 11" descr="Consumes arrow pointing right&#10;">
            <a:extLst>
              <a:ext uri="{FF2B5EF4-FFF2-40B4-BE49-F238E27FC236}">
                <a16:creationId xmlns:a16="http://schemas.microsoft.com/office/drawing/2014/main" id="{D5654E19-F348-42DA-87CE-FEB1D46988A0}"/>
              </a:ext>
            </a:extLst>
          </p:cNvPr>
          <p:cNvCxnSpPr>
            <a:cxnSpLocks/>
          </p:cNvCxnSpPr>
          <p:nvPr/>
        </p:nvCxnSpPr>
        <p:spPr>
          <a:xfrm>
            <a:off x="2300452" y="1498381"/>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C3913B2-75B0-430B-9413-BAD2AABB3102}"/>
              </a:ext>
            </a:extLst>
          </p:cNvPr>
          <p:cNvSpPr/>
          <p:nvPr/>
        </p:nvSpPr>
        <p:spPr bwMode="auto">
          <a:xfrm>
            <a:off x="3635135"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Activity</a:t>
            </a:r>
          </a:p>
          <a:p>
            <a:pPr algn="ctr" defTabSz="685647" fontAlgn="base">
              <a:spcBef>
                <a:spcPts val="221"/>
              </a:spcBef>
              <a:spcAft>
                <a:spcPct val="0"/>
              </a:spcAft>
            </a:pPr>
            <a:r>
              <a:rPr lang="en-US" sz="1324" dirty="0">
                <a:solidFill>
                  <a:schemeClr val="tx1"/>
                </a:solidFill>
                <a:cs typeface="Segoe UI" pitchFamily="34" charset="0"/>
              </a:rPr>
              <a:t>(e.g. hive, stored proc., copy )</a:t>
            </a:r>
            <a:endParaRPr lang="en-IN" sz="1324" dirty="0">
              <a:solidFill>
                <a:schemeClr val="tx1"/>
              </a:solidFill>
              <a:cs typeface="Segoe UI" pitchFamily="34" charset="0"/>
            </a:endParaRPr>
          </a:p>
        </p:txBody>
      </p:sp>
      <p:sp>
        <p:nvSpPr>
          <p:cNvPr id="14" name="TextBox 13">
            <a:extLst>
              <a:ext uri="{FF2B5EF4-FFF2-40B4-BE49-F238E27FC236}">
                <a16:creationId xmlns:a16="http://schemas.microsoft.com/office/drawing/2014/main" id="{8027298B-250E-4943-850B-3C2065AE4FDF}"/>
              </a:ext>
            </a:extLst>
          </p:cNvPr>
          <p:cNvSpPr txBox="1"/>
          <p:nvPr/>
        </p:nvSpPr>
        <p:spPr>
          <a:xfrm>
            <a:off x="2720129" y="1853125"/>
            <a:ext cx="495328" cy="158377"/>
          </a:xfrm>
          <a:prstGeom prst="rect">
            <a:avLst/>
          </a:prstGeom>
          <a:noFill/>
        </p:spPr>
        <p:txBody>
          <a:bodyPr wrap="none" lIns="0" tIns="0" rIns="0" bIns="0" rtlCol="0">
            <a:spAutoFit/>
          </a:bodyPr>
          <a:lstStyle/>
          <a:p>
            <a:pPr algn="ctr">
              <a:spcAft>
                <a:spcPts val="441"/>
              </a:spcAft>
            </a:pPr>
            <a:r>
              <a:rPr lang="en-US" sz="1029">
                <a:cs typeface="Segoe UI" pitchFamily="34" charset="0"/>
              </a:rPr>
              <a:t>Produces</a:t>
            </a:r>
            <a:endParaRPr lang="en-IN" sz="1029">
              <a:cs typeface="Segoe UI" pitchFamily="34" charset="0"/>
            </a:endParaRPr>
          </a:p>
        </p:txBody>
      </p:sp>
      <p:cxnSp>
        <p:nvCxnSpPr>
          <p:cNvPr id="18" name="Straight Arrow Connector 17" descr="Produces arrow pointing left&#10;">
            <a:extLst>
              <a:ext uri="{FF2B5EF4-FFF2-40B4-BE49-F238E27FC236}">
                <a16:creationId xmlns:a16="http://schemas.microsoft.com/office/drawing/2014/main" id="{12E11E14-2C84-4B8E-92BD-883878C8E909}"/>
              </a:ext>
            </a:extLst>
          </p:cNvPr>
          <p:cNvCxnSpPr>
            <a:cxnSpLocks/>
          </p:cNvCxnSpPr>
          <p:nvPr/>
        </p:nvCxnSpPr>
        <p:spPr>
          <a:xfrm flipH="1">
            <a:off x="2300452" y="1825112"/>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8140AAB-04A4-4FAE-A97A-B9BD602A793F}"/>
              </a:ext>
            </a:extLst>
          </p:cNvPr>
          <p:cNvSpPr/>
          <p:nvPr/>
        </p:nvSpPr>
        <p:spPr bwMode="auto">
          <a:xfrm>
            <a:off x="684355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Pipeline</a:t>
            </a:r>
          </a:p>
          <a:p>
            <a:pPr algn="ctr" defTabSz="685647" fontAlgn="base">
              <a:spcBef>
                <a:spcPts val="221"/>
              </a:spcBef>
              <a:spcAft>
                <a:spcPct val="0"/>
              </a:spcAft>
            </a:pPr>
            <a:r>
              <a:rPr lang="en-US" sz="1324" dirty="0">
                <a:solidFill>
                  <a:schemeClr val="tx1"/>
                </a:solidFill>
                <a:cs typeface="Segoe UI" pitchFamily="34" charset="0"/>
              </a:rPr>
              <a:t>(Schedule, monitor, manage)</a:t>
            </a:r>
            <a:endParaRPr lang="en-IN" sz="1324" dirty="0">
              <a:solidFill>
                <a:schemeClr val="tx1"/>
              </a:solidFill>
              <a:cs typeface="Segoe UI" pitchFamily="34" charset="0"/>
            </a:endParaRPr>
          </a:p>
        </p:txBody>
      </p:sp>
      <p:sp>
        <p:nvSpPr>
          <p:cNvPr id="15" name="TextBox 14">
            <a:extLst>
              <a:ext uri="{FF2B5EF4-FFF2-40B4-BE49-F238E27FC236}">
                <a16:creationId xmlns:a16="http://schemas.microsoft.com/office/drawing/2014/main" id="{A0EE3CA8-8A77-4385-9CA0-BCA4EB114E0A}"/>
              </a:ext>
            </a:extLst>
          </p:cNvPr>
          <p:cNvSpPr txBox="1"/>
          <p:nvPr/>
        </p:nvSpPr>
        <p:spPr>
          <a:xfrm>
            <a:off x="5808572" y="1708435"/>
            <a:ext cx="735273" cy="316753"/>
          </a:xfrm>
          <a:prstGeom prst="rect">
            <a:avLst/>
          </a:prstGeom>
          <a:noFill/>
        </p:spPr>
        <p:txBody>
          <a:bodyPr wrap="square" lIns="0" tIns="0" rIns="0" bIns="0" rtlCol="0">
            <a:spAutoFit/>
          </a:bodyPr>
          <a:lstStyle/>
          <a:p>
            <a:pPr algn="ctr">
              <a:spcAft>
                <a:spcPts val="441"/>
              </a:spcAft>
            </a:pPr>
            <a:r>
              <a:rPr lang="en-US" sz="1029">
                <a:cs typeface="Segoe UI" pitchFamily="34" charset="0"/>
              </a:rPr>
              <a:t>Is a logical grouping of</a:t>
            </a:r>
            <a:endParaRPr lang="en-IN" sz="1029">
              <a:cs typeface="Segoe UI" pitchFamily="34" charset="0"/>
            </a:endParaRPr>
          </a:p>
        </p:txBody>
      </p:sp>
      <p:cxnSp>
        <p:nvCxnSpPr>
          <p:cNvPr id="19" name="Straight Arrow Connector 18" descr="An arrow pointing left">
            <a:extLst>
              <a:ext uri="{FF2B5EF4-FFF2-40B4-BE49-F238E27FC236}">
                <a16:creationId xmlns:a16="http://schemas.microsoft.com/office/drawing/2014/main" id="{E5B6A7B8-A50F-4720-A14A-28E61FB12753}"/>
              </a:ext>
            </a:extLst>
          </p:cNvPr>
          <p:cNvCxnSpPr>
            <a:cxnSpLocks/>
          </p:cNvCxnSpPr>
          <p:nvPr/>
        </p:nvCxnSpPr>
        <p:spPr>
          <a:xfrm flipH="1">
            <a:off x="5508867" y="1661746"/>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4D7A262-BAA8-40EE-947C-10E6FFC5C915}"/>
              </a:ext>
            </a:extLst>
          </p:cNvPr>
          <p:cNvSpPr txBox="1"/>
          <p:nvPr/>
        </p:nvSpPr>
        <p:spPr>
          <a:xfrm>
            <a:off x="3174186" y="3213258"/>
            <a:ext cx="524083" cy="158377"/>
          </a:xfrm>
          <a:prstGeom prst="rect">
            <a:avLst/>
          </a:prstGeom>
          <a:noFill/>
        </p:spPr>
        <p:txBody>
          <a:bodyPr wrap="square" lIns="0" tIns="0" rIns="0" bIns="0" rtlCol="0">
            <a:spAutoFit/>
          </a:bodyPr>
          <a:lstStyle/>
          <a:p>
            <a:pPr>
              <a:spcAft>
                <a:spcPts val="441"/>
              </a:spcAft>
            </a:pPr>
            <a:r>
              <a:rPr lang="en-US" sz="1029">
                <a:cs typeface="Segoe UI" pitchFamily="34" charset="0"/>
              </a:rPr>
              <a:t>Runs on</a:t>
            </a:r>
            <a:endParaRPr lang="en-IN" sz="1029">
              <a:cs typeface="Segoe UI" pitchFamily="34" charset="0"/>
            </a:endParaRPr>
          </a:p>
        </p:txBody>
      </p:sp>
      <p:cxnSp>
        <p:nvCxnSpPr>
          <p:cNvPr id="21" name="Straight Arrow Connector 20" descr="An arrow pointing downwards left">
            <a:extLst>
              <a:ext uri="{FF2B5EF4-FFF2-40B4-BE49-F238E27FC236}">
                <a16:creationId xmlns:a16="http://schemas.microsoft.com/office/drawing/2014/main" id="{1FB6B9B4-674C-4FEA-8329-F8115A1F3083}"/>
              </a:ext>
            </a:extLst>
          </p:cNvPr>
          <p:cNvCxnSpPr>
            <a:cxnSpLocks/>
          </p:cNvCxnSpPr>
          <p:nvPr/>
        </p:nvCxnSpPr>
        <p:spPr>
          <a:xfrm rot="5400000">
            <a:off x="2760812" y="1588395"/>
            <a:ext cx="1350831" cy="2271549"/>
          </a:xfrm>
          <a:prstGeom prst="bentConnector2">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BB2C190-94FE-4FD5-ACFC-185AE23377A5}"/>
              </a:ext>
            </a:extLst>
          </p:cNvPr>
          <p:cNvSpPr/>
          <p:nvPr/>
        </p:nvSpPr>
        <p:spPr bwMode="auto">
          <a:xfrm>
            <a:off x="426721" y="3012577"/>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Linked service</a:t>
            </a:r>
          </a:p>
          <a:p>
            <a:pPr algn="ctr" defTabSz="685647" fontAlgn="base">
              <a:spcBef>
                <a:spcPts val="221"/>
              </a:spcBef>
              <a:spcAft>
                <a:spcPct val="0"/>
              </a:spcAft>
            </a:pPr>
            <a:r>
              <a:rPr lang="en-US" sz="1324" dirty="0">
                <a:solidFill>
                  <a:schemeClr val="tx1"/>
                </a:solidFill>
                <a:cs typeface="Segoe UI" pitchFamily="34" charset="0"/>
              </a:rPr>
              <a:t>(e.g. SQL Server, Hadoop Cluster)</a:t>
            </a:r>
            <a:endParaRPr lang="en-IN" sz="1324" dirty="0">
              <a:solidFill>
                <a:schemeClr val="tx1"/>
              </a:solidFill>
              <a:cs typeface="Segoe UI" pitchFamily="34" charset="0"/>
            </a:endParaRPr>
          </a:p>
        </p:txBody>
      </p:sp>
      <p:sp>
        <p:nvSpPr>
          <p:cNvPr id="16" name="TextBox 15">
            <a:extLst>
              <a:ext uri="{FF2B5EF4-FFF2-40B4-BE49-F238E27FC236}">
                <a16:creationId xmlns:a16="http://schemas.microsoft.com/office/drawing/2014/main" id="{D6DFCD01-40F6-4931-A6E0-9541430C0339}"/>
              </a:ext>
            </a:extLst>
          </p:cNvPr>
          <p:cNvSpPr txBox="1"/>
          <p:nvPr/>
        </p:nvSpPr>
        <p:spPr>
          <a:xfrm>
            <a:off x="1484978" y="2372290"/>
            <a:ext cx="1063402" cy="316753"/>
          </a:xfrm>
          <a:prstGeom prst="rect">
            <a:avLst/>
          </a:prstGeom>
          <a:noFill/>
        </p:spPr>
        <p:txBody>
          <a:bodyPr wrap="square" lIns="0" tIns="0" rIns="0" bIns="0" rtlCol="0" anchor="ctr">
            <a:spAutoFit/>
          </a:bodyPr>
          <a:lstStyle/>
          <a:p>
            <a:pPr>
              <a:spcAft>
                <a:spcPts val="441"/>
              </a:spcAft>
            </a:pPr>
            <a:r>
              <a:rPr lang="en-US" sz="1029">
                <a:cs typeface="Segoe UI" pitchFamily="34" charset="0"/>
              </a:rPr>
              <a:t>Represents a data item(s) stored in</a:t>
            </a:r>
            <a:endParaRPr lang="en-IN" sz="1029">
              <a:cs typeface="Segoe UI" pitchFamily="34" charset="0"/>
            </a:endParaRPr>
          </a:p>
        </p:txBody>
      </p:sp>
      <p:cxnSp>
        <p:nvCxnSpPr>
          <p:cNvPr id="24" name="Straight Arrow Connector 23" descr="An arrow pointing downwards">
            <a:extLst>
              <a:ext uri="{FF2B5EF4-FFF2-40B4-BE49-F238E27FC236}">
                <a16:creationId xmlns:a16="http://schemas.microsoft.com/office/drawing/2014/main" id="{66D0078F-FE53-4FC4-88AD-6A8955522363}"/>
              </a:ext>
            </a:extLst>
          </p:cNvPr>
          <p:cNvCxnSpPr>
            <a:cxnSpLocks/>
            <a:stCxn id="7" idx="2"/>
            <a:endCxn id="10" idx="0"/>
          </p:cNvCxnSpPr>
          <p:nvPr/>
        </p:nvCxnSpPr>
        <p:spPr>
          <a:xfrm>
            <a:off x="1363587" y="2048755"/>
            <a:ext cx="0" cy="963822"/>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7" name="Rectangle 36" descr="Red outline highlighting Linked service&#10;textbox">
            <a:extLst>
              <a:ext uri="{FF2B5EF4-FFF2-40B4-BE49-F238E27FC236}">
                <a16:creationId xmlns:a16="http://schemas.microsoft.com/office/drawing/2014/main" id="{B89E6D40-E362-4724-AD98-0850CE07CB9B}"/>
              </a:ext>
              <a:ext uri="{C183D7F6-B498-43B3-948B-1728B52AA6E4}">
                <adec:decorative xmlns:adec="http://schemas.microsoft.com/office/drawing/2017/decorative" val="0"/>
              </a:ext>
            </a:extLst>
          </p:cNvPr>
          <p:cNvSpPr/>
          <p:nvPr/>
        </p:nvSpPr>
        <p:spPr bwMode="auto">
          <a:xfrm>
            <a:off x="426721" y="301257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descr="Red outline highlighting Data set&#10;textbox">
            <a:extLst>
              <a:ext uri="{FF2B5EF4-FFF2-40B4-BE49-F238E27FC236}">
                <a16:creationId xmlns:a16="http://schemas.microsoft.com/office/drawing/2014/main" id="{9A171AE9-80F6-4F1A-B9C2-78DDEE18E64B}"/>
              </a:ext>
            </a:extLst>
          </p:cNvPr>
          <p:cNvSpPr/>
          <p:nvPr/>
        </p:nvSpPr>
        <p:spPr bwMode="auto">
          <a:xfrm>
            <a:off x="42672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descr="Red outline highlighting Activity&#10;textbox">
            <a:extLst>
              <a:ext uri="{FF2B5EF4-FFF2-40B4-BE49-F238E27FC236}">
                <a16:creationId xmlns:a16="http://schemas.microsoft.com/office/drawing/2014/main" id="{8BE944EF-5436-4B4A-B303-5E0F6B9FAE01}"/>
              </a:ext>
            </a:extLst>
          </p:cNvPr>
          <p:cNvSpPr/>
          <p:nvPr/>
        </p:nvSpPr>
        <p:spPr bwMode="auto">
          <a:xfrm>
            <a:off x="3635135" y="127473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descr="Red outline highlighting Pipeline&#10;textbox">
            <a:extLst>
              <a:ext uri="{FF2B5EF4-FFF2-40B4-BE49-F238E27FC236}">
                <a16:creationId xmlns:a16="http://schemas.microsoft.com/office/drawing/2014/main" id="{2D7596E5-FBC7-4539-8A42-07CDA7B55F1D}"/>
              </a:ext>
            </a:extLst>
          </p:cNvPr>
          <p:cNvSpPr/>
          <p:nvPr/>
        </p:nvSpPr>
        <p:spPr bwMode="auto">
          <a:xfrm>
            <a:off x="684355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BAE3BB63-E4EA-43F0-82D9-76CB20EC127F}"/>
              </a:ext>
            </a:extLst>
          </p:cNvPr>
          <p:cNvSpPr/>
          <p:nvPr/>
        </p:nvSpPr>
        <p:spPr>
          <a:xfrm>
            <a:off x="313983"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dirty="0">
                <a:solidFill>
                  <a:schemeClr val="bg1"/>
                </a:solidFill>
                <a:latin typeface="+mj-lt"/>
              </a:rPr>
              <a:t>Control flow</a:t>
            </a:r>
            <a:endParaRPr lang="en-IN" sz="1471" dirty="0">
              <a:solidFill>
                <a:schemeClr val="bg1"/>
              </a:solidFill>
              <a:latin typeface="+mj-lt"/>
            </a:endParaRPr>
          </a:p>
        </p:txBody>
      </p:sp>
      <p:sp>
        <p:nvSpPr>
          <p:cNvPr id="6" name="Rectangle 5">
            <a:extLst>
              <a:ext uri="{FF2B5EF4-FFF2-40B4-BE49-F238E27FC236}">
                <a16:creationId xmlns:a16="http://schemas.microsoft.com/office/drawing/2014/main" id="{379FA804-DA84-46A7-B3B6-DBA448936985}"/>
              </a:ext>
            </a:extLst>
          </p:cNvPr>
          <p:cNvSpPr/>
          <p:nvPr/>
        </p:nvSpPr>
        <p:spPr>
          <a:xfrm>
            <a:off x="3188372"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Parameters</a:t>
            </a:r>
            <a:endParaRPr lang="en-IN" sz="1471">
              <a:solidFill>
                <a:schemeClr val="bg1"/>
              </a:solidFill>
              <a:latin typeface="+mj-lt"/>
            </a:endParaRPr>
          </a:p>
        </p:txBody>
      </p:sp>
      <p:sp>
        <p:nvSpPr>
          <p:cNvPr id="11" name="Rectangle 10">
            <a:extLst>
              <a:ext uri="{FF2B5EF4-FFF2-40B4-BE49-F238E27FC236}">
                <a16:creationId xmlns:a16="http://schemas.microsoft.com/office/drawing/2014/main" id="{4B514C6D-2BE5-47CA-9651-5677A72C1E57}"/>
              </a:ext>
            </a:extLst>
          </p:cNvPr>
          <p:cNvSpPr/>
          <p:nvPr/>
        </p:nvSpPr>
        <p:spPr>
          <a:xfrm>
            <a:off x="6062761"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Integration runtime</a:t>
            </a:r>
            <a:endParaRPr lang="en-IN" sz="1471">
              <a:solidFill>
                <a:schemeClr val="bg1"/>
              </a:solidFill>
              <a:latin typeface="+mj-lt"/>
            </a:endParaRPr>
          </a:p>
        </p:txBody>
      </p:sp>
    </p:spTree>
    <p:extLst>
      <p:ext uri="{BB962C8B-B14F-4D97-AF65-F5344CB8AC3E}">
        <p14:creationId xmlns:p14="http://schemas.microsoft.com/office/powerpoint/2010/main" val="1174637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3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4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5" grpId="0" animBg="1"/>
      <p:bldP spid="6" grpId="0" animBg="1"/>
      <p:bldP spid="11"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DD828-2296-480F-B4AF-93F08EE556AC}"/>
              </a:ext>
            </a:extLst>
          </p:cNvPr>
          <p:cNvSpPr>
            <a:spLocks noGrp="1"/>
          </p:cNvSpPr>
          <p:nvPr>
            <p:ph type="title"/>
          </p:nvPr>
        </p:nvSpPr>
        <p:spPr/>
        <p:txBody>
          <a:bodyPr/>
          <a:lstStyle/>
          <a:p>
            <a:r>
              <a:rPr lang="en-US"/>
              <a:t>Azure Data Factory components  </a:t>
            </a:r>
            <a:endParaRPr lang="en-IN"/>
          </a:p>
        </p:txBody>
      </p:sp>
      <p:sp>
        <p:nvSpPr>
          <p:cNvPr id="8" name="Content Placeholder 7">
            <a:extLst>
              <a:ext uri="{FF2B5EF4-FFF2-40B4-BE49-F238E27FC236}">
                <a16:creationId xmlns:a16="http://schemas.microsoft.com/office/drawing/2014/main" id="{E8FA757A-E57C-4ABC-A7B8-3B7C4399DD43}"/>
              </a:ext>
            </a:extLst>
          </p:cNvPr>
          <p:cNvSpPr>
            <a:spLocks noGrp="1"/>
          </p:cNvSpPr>
          <p:nvPr>
            <p:ph idx="1"/>
          </p:nvPr>
        </p:nvSpPr>
        <p:spPr/>
        <p:txBody>
          <a:bodyPr/>
          <a:lstStyle/>
          <a:p>
            <a:endParaRPr lang="en-US"/>
          </a:p>
        </p:txBody>
      </p:sp>
      <p:sp>
        <p:nvSpPr>
          <p:cNvPr id="40" name="Rectangle 39">
            <a:extLst>
              <a:ext uri="{FF2B5EF4-FFF2-40B4-BE49-F238E27FC236}">
                <a16:creationId xmlns:a16="http://schemas.microsoft.com/office/drawing/2014/main" id="{563DC9A3-762D-4012-A41C-86C87BA3095D}"/>
              </a:ext>
              <a:ext uri="{C183D7F6-B498-43B3-948B-1728B52AA6E4}">
                <adec:decorative xmlns:adec="http://schemas.microsoft.com/office/drawing/2017/decorative" val="1"/>
              </a:ext>
            </a:extLst>
          </p:cNvPr>
          <p:cNvSpPr/>
          <p:nvPr/>
        </p:nvSpPr>
        <p:spPr bwMode="auto">
          <a:xfrm>
            <a:off x="313983" y="1054495"/>
            <a:ext cx="8516036" cy="361890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a:extLst>
              <a:ext uri="{FF2B5EF4-FFF2-40B4-BE49-F238E27FC236}">
                <a16:creationId xmlns:a16="http://schemas.microsoft.com/office/drawing/2014/main" id="{22A93E13-21AC-46CE-98E2-5335F7622AFF}"/>
              </a:ext>
            </a:extLst>
          </p:cNvPr>
          <p:cNvSpPr txBox="1"/>
          <p:nvPr/>
        </p:nvSpPr>
        <p:spPr>
          <a:xfrm>
            <a:off x="711073" y="1179789"/>
            <a:ext cx="1093248" cy="226344"/>
          </a:xfrm>
          <a:prstGeom prst="rect">
            <a:avLst/>
          </a:prstGeom>
        </p:spPr>
        <p:txBody>
          <a:bodyPr wrap="non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Linked Service</a:t>
            </a:r>
          </a:p>
        </p:txBody>
      </p:sp>
      <p:sp>
        <p:nvSpPr>
          <p:cNvPr id="39" name="Rectangle 38" descr="A box that contains the Data Lake Store icon, and the Azure Databricks icon">
            <a:extLst>
              <a:ext uri="{FF2B5EF4-FFF2-40B4-BE49-F238E27FC236}">
                <a16:creationId xmlns:a16="http://schemas.microsoft.com/office/drawing/2014/main" id="{17F2F177-09EA-4DC1-9227-CE98C741654E}"/>
              </a:ext>
            </a:extLst>
          </p:cNvPr>
          <p:cNvSpPr/>
          <p:nvPr/>
        </p:nvSpPr>
        <p:spPr bwMode="auto">
          <a:xfrm>
            <a:off x="486954" y="1485069"/>
            <a:ext cx="1541488" cy="30160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descr="Data Lake Store&#10;">
            <a:extLst>
              <a:ext uri="{FF2B5EF4-FFF2-40B4-BE49-F238E27FC236}">
                <a16:creationId xmlns:a16="http://schemas.microsoft.com/office/drawing/2014/main" id="{BAA5B66A-B588-4431-B07F-B8383A73FB2B}"/>
              </a:ext>
            </a:extLst>
          </p:cNvPr>
          <p:cNvGrpSpPr/>
          <p:nvPr/>
        </p:nvGrpSpPr>
        <p:grpSpPr>
          <a:xfrm>
            <a:off x="644107" y="1674413"/>
            <a:ext cx="1227180" cy="1141813"/>
            <a:chOff x="876030" y="2276821"/>
            <a:chExt cx="1669050" cy="1552945"/>
          </a:xfrm>
        </p:grpSpPr>
        <p:sp>
          <p:nvSpPr>
            <p:cNvPr id="28" name="TextBox 27">
              <a:extLst>
                <a:ext uri="{FF2B5EF4-FFF2-40B4-BE49-F238E27FC236}">
                  <a16:creationId xmlns:a16="http://schemas.microsoft.com/office/drawing/2014/main" id="{4709F030-81F8-4F5D-ABF5-404342FE2881}"/>
                </a:ext>
              </a:extLst>
            </p:cNvPr>
            <p:cNvSpPr txBox="1"/>
            <p:nvPr/>
          </p:nvSpPr>
          <p:spPr>
            <a:xfrm>
              <a:off x="876030" y="3275474"/>
              <a:ext cx="1669050" cy="554292"/>
            </a:xfrm>
            <a:prstGeom prst="rect">
              <a:avLst/>
            </a:prstGeom>
          </p:spPr>
          <p:txBody>
            <a:bodyPr wrap="squar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324">
                  <a:solidFill>
                    <a:srgbClr val="000000"/>
                  </a:solidFill>
                  <a:latin typeface="+mj-lt"/>
                  <a:cs typeface="Segoe UI" panose="020B0502040204020203" pitchFamily="34" charset="0"/>
                </a:rPr>
                <a:t>Data</a:t>
              </a:r>
              <a:br>
                <a:rPr lang="en-US" sz="1324">
                  <a:solidFill>
                    <a:srgbClr val="000000"/>
                  </a:solidFill>
                  <a:latin typeface="+mj-lt"/>
                  <a:cs typeface="Segoe UI" panose="020B0502040204020203" pitchFamily="34" charset="0"/>
                </a:rPr>
              </a:br>
              <a:r>
                <a:rPr lang="en-US" sz="1324">
                  <a:solidFill>
                    <a:srgbClr val="000000"/>
                  </a:solidFill>
                  <a:latin typeface="+mj-lt"/>
                  <a:cs typeface="Segoe UI" panose="020B0502040204020203" pitchFamily="34" charset="0"/>
                </a:rPr>
                <a:t>Lake Store</a:t>
              </a:r>
            </a:p>
          </p:txBody>
        </p:sp>
        <p:pic>
          <p:nvPicPr>
            <p:cNvPr id="29" name="Picture 28" descr="The Azure Data Lake Store icon">
              <a:extLst>
                <a:ext uri="{FF2B5EF4-FFF2-40B4-BE49-F238E27FC236}">
                  <a16:creationId xmlns:a16="http://schemas.microsoft.com/office/drawing/2014/main" id="{D52FF99C-B251-4965-85B4-CD53B1342C9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70754" y="2276821"/>
              <a:ext cx="879602" cy="879600"/>
            </a:xfrm>
            <a:prstGeom prst="rect">
              <a:avLst/>
            </a:prstGeom>
          </p:spPr>
        </p:pic>
      </p:grpSp>
      <p:grpSp>
        <p:nvGrpSpPr>
          <p:cNvPr id="4" name="Group 3" descr="Azure Databricks&#10;">
            <a:extLst>
              <a:ext uri="{FF2B5EF4-FFF2-40B4-BE49-F238E27FC236}">
                <a16:creationId xmlns:a16="http://schemas.microsoft.com/office/drawing/2014/main" id="{3B287F3F-45B1-4430-B2A3-BE895D1C2650}"/>
              </a:ext>
            </a:extLst>
          </p:cNvPr>
          <p:cNvGrpSpPr/>
          <p:nvPr/>
        </p:nvGrpSpPr>
        <p:grpSpPr>
          <a:xfrm>
            <a:off x="601663" y="3126014"/>
            <a:ext cx="1312068" cy="1130211"/>
            <a:chOff x="818303" y="4251099"/>
            <a:chExt cx="1784504" cy="1537166"/>
          </a:xfrm>
        </p:grpSpPr>
        <p:sp>
          <p:nvSpPr>
            <p:cNvPr id="25" name="Rectangle 24">
              <a:extLst>
                <a:ext uri="{FF2B5EF4-FFF2-40B4-BE49-F238E27FC236}">
                  <a16:creationId xmlns:a16="http://schemas.microsoft.com/office/drawing/2014/main" id="{12A3481F-705D-439E-9AC4-7D304964EC76}"/>
                </a:ext>
              </a:extLst>
            </p:cNvPr>
            <p:cNvSpPr/>
            <p:nvPr/>
          </p:nvSpPr>
          <p:spPr>
            <a:xfrm>
              <a:off x="818303" y="5233973"/>
              <a:ext cx="1784504" cy="554292"/>
            </a:xfrm>
            <a:prstGeom prst="rect">
              <a:avLst/>
            </a:prstGeom>
          </p:spPr>
          <p:txBody>
            <a:bodyPr wrap="square" lIns="0" tIns="0" rIns="0" bIns="0" anchor="t" anchorCtr="0">
              <a:spAutoFit/>
            </a:bodyPr>
            <a:lstStyle/>
            <a:p>
              <a:pPr algn="ctr" defTabSz="699250">
                <a:defRPr/>
              </a:pPr>
              <a:r>
                <a:rPr lang="en-US" sz="1324" kern="0" dirty="0">
                  <a:solidFill>
                    <a:srgbClr val="000000"/>
                  </a:solidFill>
                  <a:latin typeface="+mj-lt"/>
                  <a:ea typeface="MS PGothic" panose="020B0600070205080204" pitchFamily="34" charset="-128"/>
                  <a:cs typeface="Segoe UI" panose="020B0502040204020203" pitchFamily="34" charset="0"/>
                </a:rPr>
                <a:t>Azure</a:t>
              </a:r>
              <a:br>
                <a:rPr lang="en-US" sz="1324" kern="0" dirty="0">
                  <a:solidFill>
                    <a:srgbClr val="000000"/>
                  </a:solidFill>
                  <a:latin typeface="+mj-lt"/>
                  <a:ea typeface="MS PGothic" panose="020B0600070205080204" pitchFamily="34" charset="-128"/>
                  <a:cs typeface="Segoe UI" panose="020B0502040204020203" pitchFamily="34" charset="0"/>
                </a:rPr>
              </a:br>
              <a:r>
                <a:rPr lang="en-US" sz="1324" kern="0" dirty="0">
                  <a:solidFill>
                    <a:srgbClr val="000000"/>
                  </a:solidFill>
                  <a:latin typeface="+mj-lt"/>
                  <a:ea typeface="MS PGothic" panose="020B0600070205080204" pitchFamily="34" charset="-128"/>
                  <a:cs typeface="Segoe UI" panose="020B0502040204020203" pitchFamily="34" charset="0"/>
                </a:rPr>
                <a:t>Databricks</a:t>
              </a:r>
            </a:p>
          </p:txBody>
        </p:sp>
        <p:pic>
          <p:nvPicPr>
            <p:cNvPr id="26" name="Picture 25" descr="The Azure Databricks icon">
              <a:extLst>
                <a:ext uri="{FF2B5EF4-FFF2-40B4-BE49-F238E27FC236}">
                  <a16:creationId xmlns:a16="http://schemas.microsoft.com/office/drawing/2014/main" id="{A7E002FE-AE91-4792-A291-2BF8FD7229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032" y="4251099"/>
              <a:ext cx="1781046" cy="934058"/>
            </a:xfrm>
            <a:prstGeom prst="rect">
              <a:avLst/>
            </a:prstGeom>
          </p:spPr>
        </p:pic>
      </p:grpSp>
      <p:grpSp>
        <p:nvGrpSpPr>
          <p:cNvPr id="12" name="Group 11" descr="Dataset icon&#10;">
            <a:extLst>
              <a:ext uri="{FF2B5EF4-FFF2-40B4-BE49-F238E27FC236}">
                <a16:creationId xmlns:a16="http://schemas.microsoft.com/office/drawing/2014/main" id="{02B4C87B-F17F-467E-9C78-8BAE5C5BD71B}"/>
              </a:ext>
            </a:extLst>
          </p:cNvPr>
          <p:cNvGrpSpPr/>
          <p:nvPr/>
        </p:nvGrpSpPr>
        <p:grpSpPr>
          <a:xfrm>
            <a:off x="5962736" y="3234483"/>
            <a:ext cx="1411760" cy="1238165"/>
            <a:chOff x="8109734" y="4398626"/>
            <a:chExt cx="1920092" cy="1683991"/>
          </a:xfrm>
        </p:grpSpPr>
        <p:pic>
          <p:nvPicPr>
            <p:cNvPr id="22" name="Graphic 21" descr="Table">
              <a:extLst>
                <a:ext uri="{FF2B5EF4-FFF2-40B4-BE49-F238E27FC236}">
                  <a16:creationId xmlns:a16="http://schemas.microsoft.com/office/drawing/2014/main" id="{5C59E1D2-E1A3-43E8-A339-0E6B149B4947}"/>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5464" t="18505" r="5464" b="18505"/>
            <a:stretch/>
          </p:blipFill>
          <p:spPr>
            <a:xfrm>
              <a:off x="8109734" y="4398626"/>
              <a:ext cx="1920092" cy="1357840"/>
            </a:xfrm>
            <a:prstGeom prst="rect">
              <a:avLst/>
            </a:prstGeom>
          </p:spPr>
        </p:pic>
        <p:sp>
          <p:nvSpPr>
            <p:cNvPr id="23" name="TextBox 22">
              <a:extLst>
                <a:ext uri="{FF2B5EF4-FFF2-40B4-BE49-F238E27FC236}">
                  <a16:creationId xmlns:a16="http://schemas.microsoft.com/office/drawing/2014/main" id="{E57C1ECB-1376-4B5B-95BC-A97A2F89DAC2}"/>
                </a:ext>
              </a:extLst>
            </p:cNvPr>
            <p:cNvSpPr txBox="1"/>
            <p:nvPr/>
          </p:nvSpPr>
          <p:spPr>
            <a:xfrm>
              <a:off x="8669711" y="5728607"/>
              <a:ext cx="800133" cy="354010"/>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Dataset</a:t>
              </a:r>
            </a:p>
          </p:txBody>
        </p:sp>
      </p:grpSp>
      <p:pic>
        <p:nvPicPr>
          <p:cNvPr id="33" name="Picture 32" descr="a series of 1's and 0's to represent flowing data">
            <a:extLst>
              <a:ext uri="{FF2B5EF4-FFF2-40B4-BE49-F238E27FC236}">
                <a16:creationId xmlns:a16="http://schemas.microsoft.com/office/drawing/2014/main" id="{CEE65C5A-81C3-416D-BD49-3070FB7909ED}"/>
              </a:ext>
            </a:extLst>
          </p:cNvPr>
          <p:cNvPicPr>
            <a:picLocks noChangeAspect="1"/>
          </p:cNvPicPr>
          <p:nvPr/>
        </p:nvPicPr>
        <p:blipFill>
          <a:blip r:embed="rId7"/>
          <a:stretch>
            <a:fillRect/>
          </a:stretch>
        </p:blipFill>
        <p:spPr>
          <a:xfrm>
            <a:off x="2119802" y="1742081"/>
            <a:ext cx="1175062" cy="2555758"/>
          </a:xfrm>
          <a:prstGeom prst="rect">
            <a:avLst/>
          </a:prstGeom>
        </p:spPr>
      </p:pic>
      <p:sp>
        <p:nvSpPr>
          <p:cNvPr id="19" name="TextBox 18">
            <a:extLst>
              <a:ext uri="{FF2B5EF4-FFF2-40B4-BE49-F238E27FC236}">
                <a16:creationId xmlns:a16="http://schemas.microsoft.com/office/drawing/2014/main" id="{D9CCC50C-9AC6-4514-B60A-57506D94CFFD}"/>
              </a:ext>
            </a:extLst>
          </p:cNvPr>
          <p:cNvSpPr txBox="1"/>
          <p:nvPr/>
        </p:nvSpPr>
        <p:spPr>
          <a:xfrm>
            <a:off x="4140036" y="3238067"/>
            <a:ext cx="776710" cy="260288"/>
          </a:xfrm>
          <a:prstGeom prst="rect">
            <a:avLst/>
          </a:prstGeom>
          <a:solidFill>
            <a:schemeClr val="bg1"/>
          </a:solidFill>
        </p:spPr>
        <p:txBody>
          <a:bodyPr wrap="squar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Activities</a:t>
            </a:r>
          </a:p>
        </p:txBody>
      </p:sp>
      <p:pic>
        <p:nvPicPr>
          <p:cNvPr id="58" name="Picture 57" descr="Icon of a gear">
            <a:extLst>
              <a:ext uri="{FF2B5EF4-FFF2-40B4-BE49-F238E27FC236}">
                <a16:creationId xmlns:a16="http://schemas.microsoft.com/office/drawing/2014/main" id="{00B14551-73F7-465E-8D22-CBCFF2CCFDD0}"/>
              </a:ext>
            </a:extLst>
          </p:cNvPr>
          <p:cNvPicPr>
            <a:picLocks noChangeAspect="1"/>
          </p:cNvPicPr>
          <p:nvPr/>
        </p:nvPicPr>
        <p:blipFill>
          <a:blip r:embed="rId8"/>
          <a:stretch>
            <a:fillRect/>
          </a:stretch>
        </p:blipFill>
        <p:spPr>
          <a:xfrm>
            <a:off x="4125423" y="2772066"/>
            <a:ext cx="358933" cy="358933"/>
          </a:xfrm>
          <a:prstGeom prst="rect">
            <a:avLst/>
          </a:prstGeom>
        </p:spPr>
      </p:pic>
      <p:pic>
        <p:nvPicPr>
          <p:cNvPr id="56" name="Picture 55" descr="Icon of a gear">
            <a:extLst>
              <a:ext uri="{FF2B5EF4-FFF2-40B4-BE49-F238E27FC236}">
                <a16:creationId xmlns:a16="http://schemas.microsoft.com/office/drawing/2014/main" id="{2C77B0BE-E912-4A0B-9354-91DA9246D2AE}"/>
              </a:ext>
            </a:extLst>
          </p:cNvPr>
          <p:cNvPicPr>
            <a:picLocks noChangeAspect="1"/>
          </p:cNvPicPr>
          <p:nvPr/>
        </p:nvPicPr>
        <p:blipFill>
          <a:blip r:embed="rId8"/>
          <a:stretch>
            <a:fillRect/>
          </a:stretch>
        </p:blipFill>
        <p:spPr>
          <a:xfrm>
            <a:off x="3726384" y="2551908"/>
            <a:ext cx="358933" cy="358933"/>
          </a:xfrm>
          <a:prstGeom prst="rect">
            <a:avLst/>
          </a:prstGeom>
        </p:spPr>
      </p:pic>
      <p:pic>
        <p:nvPicPr>
          <p:cNvPr id="57" name="Picture 56" descr="Icon of a gear">
            <a:extLst>
              <a:ext uri="{FF2B5EF4-FFF2-40B4-BE49-F238E27FC236}">
                <a16:creationId xmlns:a16="http://schemas.microsoft.com/office/drawing/2014/main" id="{0577978D-11FD-4AC3-A7C0-2B2E78201559}"/>
              </a:ext>
            </a:extLst>
          </p:cNvPr>
          <p:cNvPicPr>
            <a:picLocks noChangeAspect="1"/>
          </p:cNvPicPr>
          <p:nvPr/>
        </p:nvPicPr>
        <p:blipFill>
          <a:blip r:embed="rId8"/>
          <a:stretch>
            <a:fillRect/>
          </a:stretch>
        </p:blipFill>
        <p:spPr>
          <a:xfrm>
            <a:off x="3726384" y="3063150"/>
            <a:ext cx="358933" cy="358933"/>
          </a:xfrm>
          <a:prstGeom prst="rect">
            <a:avLst/>
          </a:prstGeom>
        </p:spPr>
      </p:pic>
      <p:sp>
        <p:nvSpPr>
          <p:cNvPr id="15" name="TextBox 14">
            <a:extLst>
              <a:ext uri="{FF2B5EF4-FFF2-40B4-BE49-F238E27FC236}">
                <a16:creationId xmlns:a16="http://schemas.microsoft.com/office/drawing/2014/main" id="{A2759FE5-F195-4F51-A29A-8C1C7DFE7937}"/>
              </a:ext>
            </a:extLst>
          </p:cNvPr>
          <p:cNvSpPr txBox="1"/>
          <p:nvPr/>
        </p:nvSpPr>
        <p:spPr>
          <a:xfrm>
            <a:off x="4852709" y="2477436"/>
            <a:ext cx="615554"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dirty="0">
                <a:solidFill>
                  <a:srgbClr val="0078D7"/>
                </a:solidFill>
                <a:latin typeface="+mj-lt"/>
                <a:cs typeface="Segoe UI" panose="020B0502040204020203" pitchFamily="34" charset="0"/>
              </a:rPr>
              <a:t>Pipeline</a:t>
            </a:r>
          </a:p>
        </p:txBody>
      </p:sp>
      <p:sp>
        <p:nvSpPr>
          <p:cNvPr id="6" name="Graphic 15" descr="Filter">
            <a:extLst>
              <a:ext uri="{FF2B5EF4-FFF2-40B4-BE49-F238E27FC236}">
                <a16:creationId xmlns:a16="http://schemas.microsoft.com/office/drawing/2014/main" id="{99BA2737-55F6-4AAB-AD3E-317FE9F6CBFA}"/>
              </a:ext>
            </a:extLst>
          </p:cNvPr>
          <p:cNvSpPr/>
          <p:nvPr/>
        </p:nvSpPr>
        <p:spPr>
          <a:xfrm rot="16200000">
            <a:off x="3609759" y="1791994"/>
            <a:ext cx="2379727" cy="2379756"/>
          </a:xfrm>
          <a:custGeom>
            <a:avLst/>
            <a:gdLst>
              <a:gd name="connsiteX0" fmla="*/ 3236594 w 3236594"/>
              <a:gd name="connsiteY0" fmla="*/ 0 h 3236634"/>
              <a:gd name="connsiteX1" fmla="*/ 0 w 3236594"/>
              <a:gd name="connsiteY1" fmla="*/ 0 h 3236634"/>
              <a:gd name="connsiteX2" fmla="*/ 1427909 w 3236594"/>
              <a:gd name="connsiteY2" fmla="*/ 1427927 h 3236634"/>
              <a:gd name="connsiteX3" fmla="*/ 1427909 w 3236594"/>
              <a:gd name="connsiteY3" fmla="*/ 2855854 h 3236634"/>
              <a:gd name="connsiteX4" fmla="*/ 1427909 w 3236594"/>
              <a:gd name="connsiteY4" fmla="*/ 3236635 h 3236634"/>
              <a:gd name="connsiteX5" fmla="*/ 1808685 w 3236594"/>
              <a:gd name="connsiteY5" fmla="*/ 2855854 h 3236634"/>
              <a:gd name="connsiteX6" fmla="*/ 1808685 w 3236594"/>
              <a:gd name="connsiteY6" fmla="*/ 1427927 h 323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6594" h="3236634">
                <a:moveTo>
                  <a:pt x="3236594" y="0"/>
                </a:moveTo>
                <a:lnTo>
                  <a:pt x="0" y="0"/>
                </a:lnTo>
                <a:lnTo>
                  <a:pt x="1427909" y="1427927"/>
                </a:lnTo>
                <a:lnTo>
                  <a:pt x="1427909" y="2855854"/>
                </a:lnTo>
                <a:lnTo>
                  <a:pt x="1427909" y="3236635"/>
                </a:lnTo>
                <a:lnTo>
                  <a:pt x="1808685" y="2855854"/>
                </a:lnTo>
                <a:lnTo>
                  <a:pt x="1808685" y="1427927"/>
                </a:lnTo>
                <a:close/>
              </a:path>
            </a:pathLst>
          </a:custGeom>
          <a:noFill/>
          <a:ln w="38100" cap="flat">
            <a:solidFill>
              <a:schemeClr val="bg1">
                <a:lumMod val="75000"/>
              </a:schemeClr>
            </a:solidFill>
            <a:prstDash val="solid"/>
            <a:miter/>
          </a:ln>
        </p:spPr>
        <p:txBody>
          <a:bodyPr rtlCol="0" anchor="ctr"/>
          <a:lstStyle/>
          <a:p>
            <a:endParaRPr lang="en-US" sz="1324"/>
          </a:p>
        </p:txBody>
      </p:sp>
      <p:sp>
        <p:nvSpPr>
          <p:cNvPr id="21" name="TextBox 20">
            <a:extLst>
              <a:ext uri="{FF2B5EF4-FFF2-40B4-BE49-F238E27FC236}">
                <a16:creationId xmlns:a16="http://schemas.microsoft.com/office/drawing/2014/main" id="{AF60513B-5243-44BC-A76E-7EBB694159CE}"/>
              </a:ext>
            </a:extLst>
          </p:cNvPr>
          <p:cNvSpPr txBox="1"/>
          <p:nvPr/>
        </p:nvSpPr>
        <p:spPr>
          <a:xfrm>
            <a:off x="3312066" y="1179789"/>
            <a:ext cx="610745"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Triggers</a:t>
            </a:r>
          </a:p>
        </p:txBody>
      </p:sp>
      <p:pic>
        <p:nvPicPr>
          <p:cNvPr id="34" name="Graphic 33" descr="Refresh">
            <a:extLst>
              <a:ext uri="{FF2B5EF4-FFF2-40B4-BE49-F238E27FC236}">
                <a16:creationId xmlns:a16="http://schemas.microsoft.com/office/drawing/2014/main" id="{A42BD8B0-862E-4ED1-BA86-99CB3BD01A3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12418" y="1460559"/>
            <a:ext cx="672319" cy="672319"/>
          </a:xfrm>
          <a:prstGeom prst="rect">
            <a:avLst/>
          </a:prstGeom>
        </p:spPr>
      </p:pic>
      <p:sp>
        <p:nvSpPr>
          <p:cNvPr id="32" name="TextBox 31">
            <a:extLst>
              <a:ext uri="{FF2B5EF4-FFF2-40B4-BE49-F238E27FC236}">
                <a16:creationId xmlns:a16="http://schemas.microsoft.com/office/drawing/2014/main" id="{D1EDFF6F-779E-41E4-BA56-666B6D97FB08}"/>
              </a:ext>
            </a:extLst>
          </p:cNvPr>
          <p:cNvSpPr txBox="1"/>
          <p:nvPr/>
        </p:nvSpPr>
        <p:spPr>
          <a:xfrm>
            <a:off x="3141089" y="2933946"/>
            <a:ext cx="129648" cy="244426"/>
          </a:xfrm>
          <a:prstGeom prst="rect">
            <a:avLst/>
          </a:prstGeom>
          <a:noFill/>
        </p:spPr>
        <p:txBody>
          <a:bodyPr wrap="square" lIns="0" tIns="0" rIns="0" bIns="0" rtlCol="0">
            <a:spAutoFit/>
          </a:bodyPr>
          <a:lstStyle/>
          <a:p>
            <a:pPr defTabSz="672358">
              <a:lnSpc>
                <a:spcPct val="90000"/>
              </a:lnSpc>
              <a:spcAft>
                <a:spcPts val="441"/>
              </a:spcAft>
              <a:defRPr/>
            </a:pPr>
            <a:r>
              <a:rPr lang="en-GB" sz="1765">
                <a:gradFill>
                  <a:gsLst>
                    <a:gs pos="2917">
                      <a:srgbClr val="000000"/>
                    </a:gs>
                    <a:gs pos="30000">
                      <a:srgbClr val="000000"/>
                    </a:gs>
                  </a:gsLst>
                  <a:lin ang="5400000" scaled="0"/>
                </a:gradFill>
                <a:latin typeface="+mj-lt"/>
              </a:rPr>
              <a:t>1</a:t>
            </a:r>
          </a:p>
        </p:txBody>
      </p:sp>
      <p:grpSp>
        <p:nvGrpSpPr>
          <p:cNvPr id="38" name="Group 37" descr="A circle representing ">
            <a:extLst>
              <a:ext uri="{FF2B5EF4-FFF2-40B4-BE49-F238E27FC236}">
                <a16:creationId xmlns:a16="http://schemas.microsoft.com/office/drawing/2014/main" id="{0FBFCA79-5CE1-47E8-A5A4-FD7718D8EB77}"/>
              </a:ext>
            </a:extLst>
          </p:cNvPr>
          <p:cNvGrpSpPr/>
          <p:nvPr/>
        </p:nvGrpSpPr>
        <p:grpSpPr>
          <a:xfrm>
            <a:off x="6928210" y="1195046"/>
            <a:ext cx="1788573" cy="557340"/>
            <a:chOff x="9227963" y="1523248"/>
            <a:chExt cx="2432584" cy="758021"/>
          </a:xfrm>
        </p:grpSpPr>
        <p:sp>
          <p:nvSpPr>
            <p:cNvPr id="37" name="Flowchart: Connector 36">
              <a:extLst>
                <a:ext uri="{FF2B5EF4-FFF2-40B4-BE49-F238E27FC236}">
                  <a16:creationId xmlns:a16="http://schemas.microsoft.com/office/drawing/2014/main" id="{492A66AD-D2AF-4866-861C-D9062E5471A2}"/>
                </a:ext>
              </a:extLst>
            </p:cNvPr>
            <p:cNvSpPr/>
            <p:nvPr/>
          </p:nvSpPr>
          <p:spPr bwMode="auto">
            <a:xfrm>
              <a:off x="9227963" y="1523248"/>
              <a:ext cx="760359" cy="758021"/>
            </a:xfrm>
            <a:prstGeom prst="flowChartConnector">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dirty="0">
                  <a:solidFill>
                    <a:schemeClr val="bg1"/>
                  </a:solidFill>
                </a:rPr>
                <a:t>@</a:t>
              </a:r>
            </a:p>
          </p:txBody>
        </p:sp>
        <p:sp>
          <p:nvSpPr>
            <p:cNvPr id="14" name="TextBox 13">
              <a:extLst>
                <a:ext uri="{FF2B5EF4-FFF2-40B4-BE49-F238E27FC236}">
                  <a16:creationId xmlns:a16="http://schemas.microsoft.com/office/drawing/2014/main" id="{15A1A5B5-AB6F-4912-B3E9-DC54D0720402}"/>
                </a:ext>
              </a:extLst>
            </p:cNvPr>
            <p:cNvSpPr txBox="1"/>
            <p:nvPr/>
          </p:nvSpPr>
          <p:spPr>
            <a:xfrm>
              <a:off x="10144334" y="1725254"/>
              <a:ext cx="1516213" cy="354010"/>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dirty="0">
                  <a:solidFill>
                    <a:srgbClr val="0078D7"/>
                  </a:solidFill>
                  <a:latin typeface="+mj-lt"/>
                  <a:cs typeface="Segoe UI" panose="020B0502040204020203" pitchFamily="34" charset="0"/>
                </a:rPr>
                <a:t>Parameters</a:t>
              </a:r>
            </a:p>
          </p:txBody>
        </p:sp>
      </p:grpSp>
      <p:grpSp>
        <p:nvGrpSpPr>
          <p:cNvPr id="36" name="Group 35" descr="A circle representing Integration Runtime">
            <a:extLst>
              <a:ext uri="{FF2B5EF4-FFF2-40B4-BE49-F238E27FC236}">
                <a16:creationId xmlns:a16="http://schemas.microsoft.com/office/drawing/2014/main" id="{904916E4-08BF-4C47-9A7E-D8AD1D351896}"/>
              </a:ext>
            </a:extLst>
          </p:cNvPr>
          <p:cNvGrpSpPr/>
          <p:nvPr/>
        </p:nvGrpSpPr>
        <p:grpSpPr>
          <a:xfrm>
            <a:off x="6928210" y="1827491"/>
            <a:ext cx="1796707" cy="557340"/>
            <a:chOff x="9227963" y="2158481"/>
            <a:chExt cx="2443646" cy="758021"/>
          </a:xfrm>
        </p:grpSpPr>
        <p:sp>
          <p:nvSpPr>
            <p:cNvPr id="9" name="Flowchart: Connector 8">
              <a:extLst>
                <a:ext uri="{FF2B5EF4-FFF2-40B4-BE49-F238E27FC236}">
                  <a16:creationId xmlns:a16="http://schemas.microsoft.com/office/drawing/2014/main" id="{47F7DF18-F876-4032-B114-D44E15EC4497}"/>
                </a:ext>
              </a:extLst>
            </p:cNvPr>
            <p:cNvSpPr/>
            <p:nvPr/>
          </p:nvSpPr>
          <p:spPr bwMode="auto">
            <a:xfrm>
              <a:off x="9227963" y="2158481"/>
              <a:ext cx="760359" cy="758021"/>
            </a:xfrm>
            <a:prstGeom prst="flowChartConnector">
              <a:avLst/>
            </a:prstGeom>
            <a:solidFill>
              <a:schemeClr val="accent2">
                <a:lumMod val="75000"/>
              </a:scheme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pPr>
              <a:r>
                <a:rPr lang="en-GB" sz="1765" b="1" dirty="0">
                  <a:solidFill>
                    <a:schemeClr val="bg1"/>
                  </a:solidFill>
                </a:rPr>
                <a:t>IR</a:t>
              </a:r>
            </a:p>
          </p:txBody>
        </p:sp>
        <p:sp>
          <p:nvSpPr>
            <p:cNvPr id="11" name="TextBox 10">
              <a:extLst>
                <a:ext uri="{FF2B5EF4-FFF2-40B4-BE49-F238E27FC236}">
                  <a16:creationId xmlns:a16="http://schemas.microsoft.com/office/drawing/2014/main" id="{D54230E5-8E6C-4D36-A30E-F0FB7CFE01B2}"/>
                </a:ext>
              </a:extLst>
            </p:cNvPr>
            <p:cNvSpPr txBox="1"/>
            <p:nvPr/>
          </p:nvSpPr>
          <p:spPr>
            <a:xfrm>
              <a:off x="10155397" y="2206564"/>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Integration</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Runtime</a:t>
              </a:r>
            </a:p>
          </p:txBody>
        </p:sp>
      </p:grpSp>
      <p:grpSp>
        <p:nvGrpSpPr>
          <p:cNvPr id="35" name="Group 34" descr="A circle representing ControlFlow&#10;">
            <a:extLst>
              <a:ext uri="{FF2B5EF4-FFF2-40B4-BE49-F238E27FC236}">
                <a16:creationId xmlns:a16="http://schemas.microsoft.com/office/drawing/2014/main" id="{6D9B69A5-0B2E-454B-A7F7-4C8E53B4B5A7}"/>
              </a:ext>
            </a:extLst>
          </p:cNvPr>
          <p:cNvGrpSpPr/>
          <p:nvPr/>
        </p:nvGrpSpPr>
        <p:grpSpPr>
          <a:xfrm>
            <a:off x="6928210" y="2459935"/>
            <a:ext cx="1793257" cy="557340"/>
            <a:chOff x="9219646" y="3078486"/>
            <a:chExt cx="2438954" cy="758021"/>
          </a:xfrm>
        </p:grpSpPr>
        <p:sp>
          <p:nvSpPr>
            <p:cNvPr id="5" name="Flowchart: Connector 4">
              <a:extLst>
                <a:ext uri="{FF2B5EF4-FFF2-40B4-BE49-F238E27FC236}">
                  <a16:creationId xmlns:a16="http://schemas.microsoft.com/office/drawing/2014/main" id="{930145BB-759D-4E8E-8A1A-C0F69C7C5667}"/>
                </a:ext>
              </a:extLst>
            </p:cNvPr>
            <p:cNvSpPr/>
            <p:nvPr/>
          </p:nvSpPr>
          <p:spPr bwMode="auto">
            <a:xfrm>
              <a:off x="9219646" y="3078486"/>
              <a:ext cx="760359" cy="758021"/>
            </a:xfrm>
            <a:prstGeom prst="flowChartConnector">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a:solidFill>
                    <a:srgbClr val="0078D7"/>
                  </a:solidFill>
                </a:rPr>
                <a:t>CF</a:t>
              </a:r>
            </a:p>
          </p:txBody>
        </p:sp>
        <p:sp>
          <p:nvSpPr>
            <p:cNvPr id="7" name="TextBox 6">
              <a:extLst>
                <a:ext uri="{FF2B5EF4-FFF2-40B4-BE49-F238E27FC236}">
                  <a16:creationId xmlns:a16="http://schemas.microsoft.com/office/drawing/2014/main" id="{E3BC9CD9-CD7E-4293-8CEC-840F7263F386}"/>
                </a:ext>
              </a:extLst>
            </p:cNvPr>
            <p:cNvSpPr txBox="1"/>
            <p:nvPr/>
          </p:nvSpPr>
          <p:spPr>
            <a:xfrm>
              <a:off x="10142388" y="3126569"/>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Control</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Flow</a:t>
              </a:r>
            </a:p>
          </p:txBody>
        </p:sp>
      </p:grpSp>
    </p:spTree>
    <p:extLst>
      <p:ext uri="{BB962C8B-B14F-4D97-AF65-F5344CB8AC3E}">
        <p14:creationId xmlns:p14="http://schemas.microsoft.com/office/powerpoint/2010/main" val="108528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left)">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par>
                                <p:cTn id="43" presetID="8" presetClass="emph" presetSubtype="0" fill="hold" nodeType="withEffect">
                                  <p:stCondLst>
                                    <p:cond delay="0"/>
                                  </p:stCondLst>
                                  <p:childTnLst>
                                    <p:animRot by="21600000">
                                      <p:cBhvr>
                                        <p:cTn id="44" dur="2000" fill="hold"/>
                                        <p:tgtEl>
                                          <p:spTgt spid="58"/>
                                        </p:tgtEl>
                                        <p:attrNameLst>
                                          <p:attrName>r</p:attrName>
                                        </p:attrNameLst>
                                      </p:cBhvr>
                                    </p:animRo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19"/>
                                        </p:tgtEl>
                                      </p:cBhvr>
                                    </p:animEffect>
                                    <p:set>
                                      <p:cBhvr>
                                        <p:cTn id="49" dur="1" fill="hold">
                                          <p:stCondLst>
                                            <p:cond delay="499"/>
                                          </p:stCondLst>
                                        </p:cTn>
                                        <p:tgtEl>
                                          <p:spTgt spid="19"/>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childTnLst>
                                </p:cTn>
                              </p:par>
                              <p:par>
                                <p:cTn id="55" presetID="10"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500"/>
                                        <p:tgtEl>
                                          <p:spTgt spid="34"/>
                                        </p:tgtEl>
                                      </p:cBhvr>
                                    </p:animEffect>
                                  </p:childTnLst>
                                </p:cTn>
                              </p:par>
                              <p:par>
                                <p:cTn id="79" presetID="8" presetClass="emph" presetSubtype="0" fill="hold" nodeType="withEffect">
                                  <p:stCondLst>
                                    <p:cond delay="0"/>
                                  </p:stCondLst>
                                  <p:childTnLst>
                                    <p:animRot by="21600000">
                                      <p:cBhvr>
                                        <p:cTn id="80" dur="2000" fill="hold"/>
                                        <p:tgtEl>
                                          <p:spTgt spid="34"/>
                                        </p:tgtEl>
                                        <p:attrNameLst>
                                          <p:attrName>r</p:attrName>
                                        </p:attrNameLst>
                                      </p:cBhvr>
                                    </p:animRo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fade">
                                      <p:cBhvr>
                                        <p:cTn id="85" dur="500"/>
                                        <p:tgtEl>
                                          <p:spTgt spid="32"/>
                                        </p:tgtEl>
                                      </p:cBhvr>
                                    </p:animEffect>
                                  </p:childTnLst>
                                </p:cTn>
                              </p:par>
                            </p:childTnLst>
                          </p:cTn>
                        </p:par>
                      </p:childTnLst>
                    </p:cTn>
                  </p:par>
                  <p:par>
                    <p:cTn id="86" fill="hold">
                      <p:stCondLst>
                        <p:cond delay="indefinite"/>
                      </p:stCondLst>
                      <p:childTnLst>
                        <p:par>
                          <p:cTn id="87" fill="hold">
                            <p:stCondLst>
                              <p:cond delay="0"/>
                            </p:stCondLst>
                            <p:childTnLst>
                              <p:par>
                                <p:cTn id="88" presetID="0" presetClass="path" presetSubtype="0" accel="50000" decel="50000" fill="hold" grpId="1" nodeType="clickEffect">
                                  <p:stCondLst>
                                    <p:cond delay="0"/>
                                  </p:stCondLst>
                                  <p:childTnLst>
                                    <p:animMotion origin="layout" path="M -3.35971E-6 0.00499 L -3.35971E-6 0.00545 C 0.00205 0.0059 0.01685 0.01089 0.0217 0.01067 C 0.03204 0.01044 0.04213 0.00931 0.05234 0.0084 C 0.05553 0.00794 0.05885 0.00772 0.06191 0.00613 C 0.0637 0.00567 0.0651 0.00318 0.06676 0.00295 C 0.07736 0.00136 0.08783 0.00136 0.09829 0.00068 L 0.1108 -0.00295 C 0.11157 -0.00295 0.11246 -0.00386 0.11336 -0.00386 C 0.12829 -0.00817 0.10787 -0.00114 0.1251 -0.00726 C 0.12561 -0.00772 0.12625 -0.0084 0.12676 -0.0084 C 0.12969 -0.00953 0.13531 -0.01021 0.13799 -0.01067 C 0.19888 -0.03155 0.1579 -0.01929 0.29857 -0.01294 C 0.30202 -0.01294 0.30534 -0.00885 0.30866 -0.0084 L 0.32844 -0.00499 C 0.33368 -0.0025 0.32729 -0.00636 0.33278 -0.00045 C 0.33342 0.00023 0.33419 0.00023 0.33483 0.00068 C 0.33597 0.00136 0.337 0.00204 0.33802 0.00295 C 0.34083 0.00545 0.34338 0.0084 0.34606 0.01067 C 0.34797 0.01248 0.35002 0.01271 0.35193 0.0143 C 0.35461 0.01611 0.35959 0.01997 0.35959 0.0202 C 0.35985 0.02088 0.36023 0.02156 0.36061 0.02224 C 0.3615 0.02383 0.36291 0.02451 0.36367 0.02655 C 0.36533 0.03087 0.36648 0.03563 0.3675 0.04017 C 0.36789 0.04199 0.36814 0.04358 0.36853 0.04494 C 0.36929 0.04744 0.37044 0.04925 0.37121 0.05152 C 0.37504 0.0631 0.37146 0.05697 0.37555 0.0631 C 0.37606 0.06514 0.37657 0.06673 0.37708 0.06877 C 0.37746 0.0699 0.37784 0.07127 0.37823 0.0724 C 0.37874 0.07376 0.37886 0.07535 0.37938 0.07671 C 0.37976 0.07762 0.38103 0.07898 0.38103 0.07944 " pathEditMode="relative" rAng="0" ptsTypes="AAAAAAAAAAAAAAAAAAAAAAAAAAAAAAA">
                                      <p:cBhvr>
                                        <p:cTn id="89" dur="2000" fill="hold"/>
                                        <p:tgtEl>
                                          <p:spTgt spid="32"/>
                                        </p:tgtEl>
                                        <p:attrNameLst>
                                          <p:attrName>ppt_x</p:attrName>
                                          <p:attrName>ppt_y</p:attrName>
                                        </p:attrNameLst>
                                      </p:cBhvr>
                                      <p:rCtr x="19045" y="2360"/>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2" nodeType="clickEffect">
                                  <p:stCondLst>
                                    <p:cond delay="0"/>
                                  </p:stCondLst>
                                  <p:childTnLst>
                                    <p:set>
                                      <p:cBhvr>
                                        <p:cTn id="98" dur="1" fill="hold">
                                          <p:stCondLst>
                                            <p:cond delay="0"/>
                                          </p:stCondLst>
                                        </p:cTn>
                                        <p:tgtEl>
                                          <p:spTgt spid="32"/>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fade">
                                      <p:cBhvr>
                                        <p:cTn id="103" dur="500"/>
                                        <p:tgtEl>
                                          <p:spTgt spid="36"/>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35"/>
                                        </p:tgtEl>
                                        <p:attrNameLst>
                                          <p:attrName>style.visibility</p:attrName>
                                        </p:attrNameLst>
                                      </p:cBhvr>
                                      <p:to>
                                        <p:strVal val="visible"/>
                                      </p:to>
                                    </p:set>
                                    <p:animEffect transition="in" filter="fade">
                                      <p:cBhvr>
                                        <p:cTn id="10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1" grpId="0"/>
      <p:bldP spid="39" grpId="0" animBg="1"/>
      <p:bldP spid="19" grpId="0" animBg="1"/>
      <p:bldP spid="19" grpId="1" animBg="1"/>
      <p:bldP spid="15" grpId="0"/>
      <p:bldP spid="6" grpId="0" animBg="1"/>
      <p:bldP spid="21" grpId="0"/>
      <p:bldP spid="32" grpId="0"/>
      <p:bldP spid="32" grpId="1"/>
      <p:bldP spid="32" grpId="2"/>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19172-BB37-4DEA-9421-CAF9D0D7C696}"/>
              </a:ext>
            </a:extLst>
          </p:cNvPr>
          <p:cNvSpPr>
            <a:spLocks noGrp="1"/>
          </p:cNvSpPr>
          <p:nvPr>
            <p:ph type="title"/>
          </p:nvPr>
        </p:nvSpPr>
        <p:spPr/>
        <p:txBody>
          <a:bodyPr/>
          <a:lstStyle/>
          <a:p>
            <a:r>
              <a:rPr lang="en-US" dirty="0"/>
              <a:t>Azure Monitor</a:t>
            </a:r>
          </a:p>
        </p:txBody>
      </p:sp>
      <p:pic>
        <p:nvPicPr>
          <p:cNvPr id="4098" name="Picture 2" descr="Azure Monitor overview">
            <a:extLst>
              <a:ext uri="{FF2B5EF4-FFF2-40B4-BE49-F238E27FC236}">
                <a16:creationId xmlns:a16="http://schemas.microsoft.com/office/drawing/2014/main" id="{29609BF9-F468-41DF-886B-B933C90AB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494" y="661720"/>
            <a:ext cx="7149011" cy="3935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6424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Data Pipelines</a:t>
            </a:r>
          </a:p>
        </p:txBody>
      </p:sp>
      <p:pic>
        <p:nvPicPr>
          <p:cNvPr id="1026" name="Picture 2" descr="Architecture diagram for automated enterprise BI with Azure Synapse and Azure Data Factory">
            <a:extLst>
              <a:ext uri="{FF2B5EF4-FFF2-40B4-BE49-F238E27FC236}">
                <a16:creationId xmlns:a16="http://schemas.microsoft.com/office/drawing/2014/main" id="{9D13CC66-B998-4761-9F9E-9AE1D80BC5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0075"/>
            <a:ext cx="9144000" cy="394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291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A682D6C8-DD29-4E96-9F01-538A6242E079}"/>
              </a:ext>
            </a:extLst>
          </p:cNvPr>
          <p:cNvPicPr>
            <a:picLocks noChangeAspect="1"/>
          </p:cNvPicPr>
          <p:nvPr/>
        </p:nvPicPr>
        <p:blipFill>
          <a:blip r:embed="rId2"/>
          <a:stretch>
            <a:fillRect/>
          </a:stretch>
        </p:blipFill>
        <p:spPr>
          <a:xfrm>
            <a:off x="569310" y="580874"/>
            <a:ext cx="8005380" cy="4188770"/>
          </a:xfrm>
          <a:prstGeom prst="rect">
            <a:avLst/>
          </a:prstGeom>
        </p:spPr>
      </p:pic>
      <p:sp>
        <p:nvSpPr>
          <p:cNvPr id="5" name="Rectangle 4">
            <a:extLst>
              <a:ext uri="{FF2B5EF4-FFF2-40B4-BE49-F238E27FC236}">
                <a16:creationId xmlns:a16="http://schemas.microsoft.com/office/drawing/2014/main" id="{04CAF6BE-A870-41C3-AD16-38C8B76B3C1B}"/>
              </a:ext>
            </a:extLst>
          </p:cNvPr>
          <p:cNvSpPr/>
          <p:nvPr/>
        </p:nvSpPr>
        <p:spPr>
          <a:xfrm>
            <a:off x="5610225" y="3495675"/>
            <a:ext cx="2743200" cy="1066951"/>
          </a:xfrm>
          <a:prstGeom prst="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37702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Azure Diagnostics</a:t>
            </a:r>
          </a:p>
        </p:txBody>
      </p:sp>
      <p:pic>
        <p:nvPicPr>
          <p:cNvPr id="4098" name="Picture 2" descr="Azure Monitor overview">
            <a:extLst>
              <a:ext uri="{FF2B5EF4-FFF2-40B4-BE49-F238E27FC236}">
                <a16:creationId xmlns:a16="http://schemas.microsoft.com/office/drawing/2014/main" id="{BF2A8DBA-6F3A-4D56-B6A4-371D02D9A4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895" y="610095"/>
            <a:ext cx="7355943" cy="4049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14583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Log Analytics</a:t>
            </a:r>
          </a:p>
        </p:txBody>
      </p:sp>
      <p:pic>
        <p:nvPicPr>
          <p:cNvPr id="3076" name="Picture 4" descr="Azure Monitor Logs structure">
            <a:extLst>
              <a:ext uri="{FF2B5EF4-FFF2-40B4-BE49-F238E27FC236}">
                <a16:creationId xmlns:a16="http://schemas.microsoft.com/office/drawing/2014/main" id="{7719F321-08AB-4361-8BC0-73317EB3FE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9325"/>
            <a:ext cx="9144000" cy="3243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083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Lambda architectures from a real time mode perspective</a:t>
            </a:r>
            <a:endParaRPr lang="en-US" dirty="0"/>
          </a:p>
        </p:txBody>
      </p:sp>
      <p:sp>
        <p:nvSpPr>
          <p:cNvPr id="3" name="Content Placeholder 2">
            <a:extLst>
              <a:ext uri="{FF2B5EF4-FFF2-40B4-BE49-F238E27FC236}">
                <a16:creationId xmlns:a16="http://schemas.microsoft.com/office/drawing/2014/main" id="{7ADA0FA3-0742-AE46-83C5-D1C389B4C96D}"/>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D608AD7D-3AA3-49D4-914A-C1F52195E34F}"/>
              </a:ext>
            </a:extLst>
          </p:cNvPr>
          <p:cNvSpPr/>
          <p:nvPr/>
        </p:nvSpPr>
        <p:spPr>
          <a:xfrm>
            <a:off x="313983" y="879582"/>
            <a:ext cx="3316237"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471" dirty="0">
                <a:solidFill>
                  <a:schemeClr val="tx1"/>
                </a:solidFill>
                <a:latin typeface="+mj-lt"/>
              </a:rPr>
              <a:t>Speed Layer:</a:t>
            </a:r>
            <a:endParaRPr lang="en-US" sz="1471" kern="0" dirty="0">
              <a:solidFill>
                <a:schemeClr val="tx1"/>
              </a:solidFill>
              <a:latin typeface="+mj-lt"/>
              <a:cs typeface="Segoe UI Light" panose="020B0502040204020203" pitchFamily="34" charset="0"/>
            </a:endParaRPr>
          </a:p>
          <a:p>
            <a:r>
              <a:rPr lang="en-US" sz="1324" kern="0" dirty="0">
                <a:solidFill>
                  <a:schemeClr val="tx1"/>
                </a:solidFill>
                <a:cs typeface="Segoe UI Light" panose="020B0502040204020203" pitchFamily="34" charset="0"/>
              </a:rPr>
              <a:t>The Speed layer processes data streams in real or near real time. This works well when the aim is to minimize the latency of the data ingestion to analysis:</a:t>
            </a:r>
          </a:p>
          <a:p>
            <a:pPr marL="214781" indent="-214781">
              <a:spcBef>
                <a:spcPts val="221"/>
              </a:spcBef>
              <a:spcAft>
                <a:spcPts val="441"/>
              </a:spcAft>
              <a:buAutoNum type="arabicPeriod"/>
              <a:tabLst>
                <a:tab pos="130736" algn="l"/>
              </a:tabLst>
            </a:pPr>
            <a:r>
              <a:rPr lang="en-US" sz="1324" kern="0" dirty="0">
                <a:solidFill>
                  <a:schemeClr val="tx1"/>
                </a:solidFill>
                <a:cs typeface="Segoe UI Light" panose="020B0502040204020203" pitchFamily="34" charset="0"/>
              </a:rPr>
              <a:t>New data ingested from sources</a:t>
            </a:r>
          </a:p>
          <a:p>
            <a:pPr marL="214781" indent="-214781">
              <a:spcBef>
                <a:spcPts val="221"/>
              </a:spcBef>
              <a:spcAft>
                <a:spcPts val="441"/>
              </a:spcAft>
            </a:pPr>
            <a:r>
              <a:rPr lang="en-US" sz="1324" kern="0" dirty="0">
                <a:solidFill>
                  <a:schemeClr val="tx1"/>
                </a:solidFill>
                <a:cs typeface="Segoe UI Light" panose="020B0502040204020203" pitchFamily="34" charset="0"/>
              </a:rPr>
              <a:t>4.  Real time views of the data created</a:t>
            </a:r>
            <a:endParaRPr lang="en-US" sz="1471" kern="0" dirty="0">
              <a:solidFill>
                <a:schemeClr val="tx1"/>
              </a:solidFill>
              <a:cs typeface="Segoe UI Light" panose="020B0502040204020203" pitchFamily="34" charset="0"/>
            </a:endParaRPr>
          </a:p>
        </p:txBody>
      </p:sp>
      <p:sp>
        <p:nvSpPr>
          <p:cNvPr id="7" name="Rectangle 6">
            <a:extLst>
              <a:ext uri="{FF2B5EF4-FFF2-40B4-BE49-F238E27FC236}">
                <a16:creationId xmlns:a16="http://schemas.microsoft.com/office/drawing/2014/main" id="{88BA1335-FA1A-4C24-9BBB-C6FD5EB87547}"/>
              </a:ext>
            </a:extLst>
          </p:cNvPr>
          <p:cNvSpPr/>
          <p:nvPr/>
        </p:nvSpPr>
        <p:spPr>
          <a:xfrm>
            <a:off x="313983" y="2893538"/>
            <a:ext cx="3316237"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471" dirty="0">
                <a:solidFill>
                  <a:schemeClr val="tx1"/>
                </a:solidFill>
                <a:latin typeface="+mj-lt"/>
              </a:rPr>
              <a:t>Serving Layer:</a:t>
            </a:r>
            <a:endParaRPr lang="en-US" sz="1471" kern="0" dirty="0">
              <a:solidFill>
                <a:schemeClr val="tx1"/>
              </a:solidFill>
              <a:latin typeface="+mj-lt"/>
              <a:cs typeface="Segoe UI Light" panose="020B0502040204020203" pitchFamily="34" charset="0"/>
            </a:endParaRPr>
          </a:p>
          <a:p>
            <a:r>
              <a:rPr lang="en-US" sz="1324" kern="0" dirty="0">
                <a:solidFill>
                  <a:schemeClr val="tx1"/>
                </a:solidFill>
                <a:cs typeface="Segoe UI Light" panose="020B0502040204020203" pitchFamily="34" charset="0"/>
              </a:rPr>
              <a:t>The serving layer is optional in the</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real-time architecture and acts as the storage output of either the Batch or Speed layer that is used by client applications to access the results</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of the data-sets</a:t>
            </a:r>
          </a:p>
        </p:txBody>
      </p:sp>
      <p:sp>
        <p:nvSpPr>
          <p:cNvPr id="8" name="Rectangle 7">
            <a:extLst>
              <a:ext uri="{FF2B5EF4-FFF2-40B4-BE49-F238E27FC236}">
                <a16:creationId xmlns:a16="http://schemas.microsoft.com/office/drawing/2014/main" id="{F1141AE2-7EBC-412B-9F17-90D3D275D9EF}"/>
              </a:ext>
              <a:ext uri="{C183D7F6-B498-43B3-948B-1728B52AA6E4}">
                <adec:decorative xmlns:adec="http://schemas.microsoft.com/office/drawing/2017/decorative" val="1"/>
              </a:ext>
            </a:extLst>
          </p:cNvPr>
          <p:cNvSpPr/>
          <p:nvPr/>
        </p:nvSpPr>
        <p:spPr bwMode="auto">
          <a:xfrm>
            <a:off x="3718670" y="879584"/>
            <a:ext cx="5111349"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picture that shows a conceptual diagram of a lamba architecture. On the left is a circle that states &quot;new data&quot;, with an arrow pointing north east to a box that states &quot;batch layer&quot;. In the batch layer box are two items. &quot;Pre-compute&quot; and &quot;master dataset&quot;. From the batch layer box is an arrow pointing East to another box named &quot;serving Layer&quot; that contains two items. both with the name  &quot;batch view&quot;. Two arrow then point to a speech bubble with the word query within it.&#10;&#10;Back to the circle with the word &quot;new data&quot; within it, is an arrow that point south east to a both that states &quot;speed layer&quot;. There are two items within this named &quot;real-time view&quot;, with arrows that point to the same speech bubble that states the word &quot;query2 within it">
            <a:extLst>
              <a:ext uri="{FF2B5EF4-FFF2-40B4-BE49-F238E27FC236}">
                <a16:creationId xmlns:a16="http://schemas.microsoft.com/office/drawing/2014/main" id="{B8601D06-F0CE-4776-9D7C-CF64E493C4C0}"/>
              </a:ext>
            </a:extLst>
          </p:cNvPr>
          <p:cNvPicPr>
            <a:picLocks noChangeAspect="1"/>
          </p:cNvPicPr>
          <p:nvPr/>
        </p:nvPicPr>
        <p:blipFill>
          <a:blip r:embed="rId3"/>
          <a:stretch>
            <a:fillRect/>
          </a:stretch>
        </p:blipFill>
        <p:spPr>
          <a:xfrm>
            <a:off x="3828231" y="1420166"/>
            <a:ext cx="4892225" cy="2854698"/>
          </a:xfrm>
          <a:prstGeom prst="rect">
            <a:avLst/>
          </a:prstGeom>
        </p:spPr>
      </p:pic>
    </p:spTree>
    <p:extLst>
      <p:ext uri="{BB962C8B-B14F-4D97-AF65-F5344CB8AC3E}">
        <p14:creationId xmlns:p14="http://schemas.microsoft.com/office/powerpoint/2010/main" val="357319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 a stream processing pipeline with Azure Stream Analytics</a:t>
            </a:r>
          </a:p>
        </p:txBody>
      </p:sp>
      <p:sp>
        <p:nvSpPr>
          <p:cNvPr id="3" name="Content Placeholder 2">
            <a:extLst>
              <a:ext uri="{FF2B5EF4-FFF2-40B4-BE49-F238E27FC236}">
                <a16:creationId xmlns:a16="http://schemas.microsoft.com/office/drawing/2014/main" id="{C8F7D95D-CA61-E149-BA23-8DE632B7C25C}"/>
              </a:ext>
            </a:extLst>
          </p:cNvPr>
          <p:cNvSpPr>
            <a:spLocks noGrp="1"/>
          </p:cNvSpPr>
          <p:nvPr>
            <p:ph idx="1"/>
          </p:nvPr>
        </p:nvSpPr>
        <p:spPr/>
        <p:txBody>
          <a:bodyPr/>
          <a:lstStyle/>
          <a:p>
            <a:endParaRPr lang="en-US"/>
          </a:p>
        </p:txBody>
      </p:sp>
      <p:sp>
        <p:nvSpPr>
          <p:cNvPr id="7" name="Rectangle 6">
            <a:extLst>
              <a:ext uri="{FF2B5EF4-FFF2-40B4-BE49-F238E27FC236}">
                <a16:creationId xmlns:a16="http://schemas.microsoft.com/office/drawing/2014/main" id="{C481CCA2-A2AD-43B8-AB19-B15B1F053B3A}"/>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n architecture diagram for Azure Stream Analytics.&#10;&#10;On the left are two data sources feeding into two separate event hub services. There are arrow leading out of this and merging into Stream Analytics. An arrow leads out of Stream Analytics into Cosmos DB which is then followed into Power BI.&#10;&#10;At the bottom of the architecture diagram is an icon with the word monitoring, with an arrow that points to an icon stating Dashboard">
            <a:extLst>
              <a:ext uri="{FF2B5EF4-FFF2-40B4-BE49-F238E27FC236}">
                <a16:creationId xmlns:a16="http://schemas.microsoft.com/office/drawing/2014/main" id="{9D228177-6962-4FBD-A78E-8732E5B6BA99}"/>
              </a:ext>
            </a:extLst>
          </p:cNvPr>
          <p:cNvPicPr>
            <a:picLocks noChangeAspect="1"/>
          </p:cNvPicPr>
          <p:nvPr/>
        </p:nvPicPr>
        <p:blipFill>
          <a:blip r:embed="rId3"/>
          <a:stretch>
            <a:fillRect/>
          </a:stretch>
        </p:blipFill>
        <p:spPr>
          <a:xfrm>
            <a:off x="641384" y="1049596"/>
            <a:ext cx="7879908" cy="3590572"/>
          </a:xfrm>
          <a:prstGeom prst="rect">
            <a:avLst/>
          </a:prstGeom>
        </p:spPr>
      </p:pic>
    </p:spTree>
    <p:extLst>
      <p:ext uri="{BB962C8B-B14F-4D97-AF65-F5344CB8AC3E}">
        <p14:creationId xmlns:p14="http://schemas.microsoft.com/office/powerpoint/2010/main" val="43808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 stream processing pipeline with Azure Databricks</a:t>
            </a:r>
          </a:p>
        </p:txBody>
      </p:sp>
      <p:sp>
        <p:nvSpPr>
          <p:cNvPr id="3" name="Content Placeholder 2">
            <a:extLst>
              <a:ext uri="{FF2B5EF4-FFF2-40B4-BE49-F238E27FC236}">
                <a16:creationId xmlns:a16="http://schemas.microsoft.com/office/drawing/2014/main" id="{4AD72EA7-BD62-CD41-9FC9-2BB1D8F17246}"/>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3D6FC9AF-C894-4900-8355-9ADF2A20E775}"/>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 diagram showing the architecture for a streaming pipeline into Azure Databricks.&#10;&#10;On the left are two data sources feeding into two separate event hub services. There are arrow leading out of this and merging into Databricks. An arrow leads out of Databricks into Cosmos DB which is then followed into Power BI.&#10;&#10;At the bottom of the architecture diagram is an icon with the word monitoring that is being fed from Databricks, with an arrow that points to an icon stating Dashboard&#10;">
            <a:extLst>
              <a:ext uri="{FF2B5EF4-FFF2-40B4-BE49-F238E27FC236}">
                <a16:creationId xmlns:a16="http://schemas.microsoft.com/office/drawing/2014/main" id="{6BD4CDC8-0A1E-480C-AA58-F4D12B05BD96}"/>
              </a:ext>
            </a:extLst>
          </p:cNvPr>
          <p:cNvPicPr>
            <a:picLocks noChangeAspect="1"/>
          </p:cNvPicPr>
          <p:nvPr/>
        </p:nvPicPr>
        <p:blipFill>
          <a:blip r:embed="rId3"/>
          <a:stretch>
            <a:fillRect/>
          </a:stretch>
        </p:blipFill>
        <p:spPr>
          <a:xfrm>
            <a:off x="1252260" y="968369"/>
            <a:ext cx="6658159" cy="3753025"/>
          </a:xfrm>
          <a:prstGeom prst="rect">
            <a:avLst/>
          </a:prstGeom>
        </p:spPr>
      </p:pic>
    </p:spTree>
    <p:extLst>
      <p:ext uri="{BB962C8B-B14F-4D97-AF65-F5344CB8AC3E}">
        <p14:creationId xmlns:p14="http://schemas.microsoft.com/office/powerpoint/2010/main" val="384680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 an enterprise business intelligence architecture</a:t>
            </a:r>
          </a:p>
        </p:txBody>
      </p:sp>
      <p:sp>
        <p:nvSpPr>
          <p:cNvPr id="4" name="Content Placeholder 3">
            <a:extLst>
              <a:ext uri="{FF2B5EF4-FFF2-40B4-BE49-F238E27FC236}">
                <a16:creationId xmlns:a16="http://schemas.microsoft.com/office/drawing/2014/main" id="{D0739AF9-1190-5D49-A073-C519581D748B}"/>
              </a:ext>
            </a:extLst>
          </p:cNvPr>
          <p:cNvSpPr>
            <a:spLocks noGrp="1"/>
          </p:cNvSpPr>
          <p:nvPr>
            <p:ph idx="1"/>
          </p:nvPr>
        </p:nvSpPr>
        <p:spPr/>
        <p:txBody>
          <a:bodyPr/>
          <a:lstStyle/>
          <a:p>
            <a:endParaRPr lang="en-US"/>
          </a:p>
        </p:txBody>
      </p:sp>
      <p:sp>
        <p:nvSpPr>
          <p:cNvPr id="20" name="Rectangle 19">
            <a:extLst>
              <a:ext uri="{FF2B5EF4-FFF2-40B4-BE49-F238E27FC236}">
                <a16:creationId xmlns:a16="http://schemas.microsoft.com/office/drawing/2014/main" id="{471CDF90-89BB-436F-86E1-573263A68A8E}"/>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3" name="Picture 2" descr="A screenshot of a Enterprise Business Intelligence Architecture with Automation&#10;On the left is a rectangle that states &quot;Data Source&quot;, with an arrow that point east to another rectangle with the word &quot;Ingestion&quot;. An arrow that point east to another rectangle with the word &quot;Data Storage&quot;. The Ingestion and Data Storage rectangle are encapsulated into a rectangle called &quot;Data Factory&quot;. An arrow that point east to another rectangle with the word &quot;Analysis&quot;. Finally an arrow that point east to another rectangle with the word &quot;Visualization&quot;&#10;&#10;There are arrows from the Data Storage and Analysis rectangles that point to an icon for Azure Active Directory">
            <a:extLst>
              <a:ext uri="{FF2B5EF4-FFF2-40B4-BE49-F238E27FC236}">
                <a16:creationId xmlns:a16="http://schemas.microsoft.com/office/drawing/2014/main" id="{0B1672EC-5B66-41B0-8CAF-EA18DDA7A4D5}"/>
              </a:ext>
            </a:extLst>
          </p:cNvPr>
          <p:cNvPicPr>
            <a:picLocks noChangeAspect="1"/>
          </p:cNvPicPr>
          <p:nvPr/>
        </p:nvPicPr>
        <p:blipFill>
          <a:blip r:embed="rId3"/>
          <a:stretch>
            <a:fillRect/>
          </a:stretch>
        </p:blipFill>
        <p:spPr>
          <a:xfrm>
            <a:off x="452571" y="1068413"/>
            <a:ext cx="8238858" cy="3550150"/>
          </a:xfrm>
          <a:prstGeom prst="rect">
            <a:avLst/>
          </a:prstGeom>
        </p:spPr>
      </p:pic>
    </p:spTree>
    <p:extLst>
      <p:ext uri="{BB962C8B-B14F-4D97-AF65-F5344CB8AC3E}">
        <p14:creationId xmlns:p14="http://schemas.microsoft.com/office/powerpoint/2010/main" val="3473231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DP-203</a:t>
            </a:r>
            <a:br>
              <a:rPr lang="en-US" dirty="0"/>
            </a:br>
            <a:r>
              <a:rPr lang="en-US" dirty="0"/>
              <a:t>Item Types</a:t>
            </a:r>
            <a:br>
              <a:rPr lang="en-US" dirty="0"/>
            </a:br>
            <a:endParaRPr lang="en-US" dirty="0"/>
          </a:p>
        </p:txBody>
      </p:sp>
    </p:spTree>
    <p:extLst>
      <p:ext uri="{BB962C8B-B14F-4D97-AF65-F5344CB8AC3E}">
        <p14:creationId xmlns:p14="http://schemas.microsoft.com/office/powerpoint/2010/main" val="39007988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Choice</a:t>
            </a:r>
          </a:p>
        </p:txBody>
      </p:sp>
      <p:sp>
        <p:nvSpPr>
          <p:cNvPr id="4" name="Content Placeholder 3">
            <a:extLst>
              <a:ext uri="{FF2B5EF4-FFF2-40B4-BE49-F238E27FC236}">
                <a16:creationId xmlns:a16="http://schemas.microsoft.com/office/drawing/2014/main" id="{EFD2B264-DFBC-42C7-BA3C-1854D461135F}"/>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2"/>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10049326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Choice</a:t>
            </a:r>
          </a:p>
        </p:txBody>
      </p:sp>
      <p:pic>
        <p:nvPicPr>
          <p:cNvPr id="5" name="Picture 4">
            <a:extLst>
              <a:ext uri="{FF2B5EF4-FFF2-40B4-BE49-F238E27FC236}">
                <a16:creationId xmlns:a16="http://schemas.microsoft.com/office/drawing/2014/main" id="{E2FA5D4B-BA65-45AC-A0B0-2E9852D1469B}"/>
              </a:ext>
            </a:extLst>
          </p:cNvPr>
          <p:cNvPicPr>
            <a:picLocks noChangeAspect="1"/>
          </p:cNvPicPr>
          <p:nvPr/>
        </p:nvPicPr>
        <p:blipFill>
          <a:blip r:embed="rId2"/>
          <a:stretch>
            <a:fillRect/>
          </a:stretch>
        </p:blipFill>
        <p:spPr>
          <a:xfrm>
            <a:off x="643812" y="743892"/>
            <a:ext cx="7856376" cy="4126805"/>
          </a:xfrm>
          <a:prstGeom prst="rect">
            <a:avLst/>
          </a:prstGeom>
        </p:spPr>
      </p:pic>
    </p:spTree>
    <p:extLst>
      <p:ext uri="{BB962C8B-B14F-4D97-AF65-F5344CB8AC3E}">
        <p14:creationId xmlns:p14="http://schemas.microsoft.com/office/powerpoint/2010/main" val="30218559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4" name="Content Placeholder 3">
            <a:extLst>
              <a:ext uri="{FF2B5EF4-FFF2-40B4-BE49-F238E27FC236}">
                <a16:creationId xmlns:a16="http://schemas.microsoft.com/office/drawing/2014/main" id="{C7E9BFB4-3F87-4664-AD35-DB12ED7DD483}"/>
              </a:ext>
            </a:extLst>
          </p:cNvPr>
          <p:cNvSpPr>
            <a:spLocks noGrp="1"/>
          </p:cNvSpPr>
          <p:nvPr>
            <p:ph idx="1"/>
          </p:nvPr>
        </p:nvSpPr>
        <p:spPr/>
        <p:txBody>
          <a:bodyPr/>
          <a:lstStyle/>
          <a:p>
            <a:endParaRPr lang="en-US"/>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500957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5F19F268-6445-4AA5-AADB-CD48E8F6497F}"/>
              </a:ext>
            </a:extLst>
          </p:cNvPr>
          <p:cNvPicPr>
            <a:picLocks noChangeAspect="1"/>
          </p:cNvPicPr>
          <p:nvPr/>
        </p:nvPicPr>
        <p:blipFill>
          <a:blip r:embed="rId2"/>
          <a:stretch>
            <a:fillRect/>
          </a:stretch>
        </p:blipFill>
        <p:spPr>
          <a:xfrm>
            <a:off x="2378829" y="565041"/>
            <a:ext cx="4739521" cy="4281913"/>
          </a:xfrm>
          <a:prstGeom prst="rect">
            <a:avLst/>
          </a:prstGeom>
        </p:spPr>
      </p:pic>
      <p:sp>
        <p:nvSpPr>
          <p:cNvPr id="3" name="Arrow: Up 2">
            <a:extLst>
              <a:ext uri="{FF2B5EF4-FFF2-40B4-BE49-F238E27FC236}">
                <a16:creationId xmlns:a16="http://schemas.microsoft.com/office/drawing/2014/main" id="{5BEF099A-3E26-4193-8748-C539FE980716}"/>
              </a:ext>
            </a:extLst>
          </p:cNvPr>
          <p:cNvSpPr/>
          <p:nvPr/>
        </p:nvSpPr>
        <p:spPr>
          <a:xfrm rot="10800000">
            <a:off x="4234239" y="3204686"/>
            <a:ext cx="514350" cy="1267778"/>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29829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4" name="Content Placeholder 3">
            <a:extLst>
              <a:ext uri="{FF2B5EF4-FFF2-40B4-BE49-F238E27FC236}">
                <a16:creationId xmlns:a16="http://schemas.microsoft.com/office/drawing/2014/main" id="{C7E9BFB4-3F87-4664-AD35-DB12ED7DD483}"/>
              </a:ext>
            </a:extLst>
          </p:cNvPr>
          <p:cNvSpPr>
            <a:spLocks noGrp="1"/>
          </p:cNvSpPr>
          <p:nvPr>
            <p:ph idx="1"/>
          </p:nvPr>
        </p:nvSpPr>
        <p:spPr/>
        <p:txBody>
          <a:bodyPr/>
          <a:lstStyle/>
          <a:p>
            <a:endParaRPr lang="en-US"/>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create a proximity placement group.</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31661445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sp>
        <p:nvSpPr>
          <p:cNvPr id="4" name="Content Placeholder 3">
            <a:extLst>
              <a:ext uri="{FF2B5EF4-FFF2-40B4-BE49-F238E27FC236}">
                <a16:creationId xmlns:a16="http://schemas.microsoft.com/office/drawing/2014/main" id="{831F6AFD-812A-42D2-9FE0-93B5B49F5494}"/>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2"/>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36452279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Build List and Reorder</a:t>
            </a:r>
          </a:p>
        </p:txBody>
      </p:sp>
      <p:sp>
        <p:nvSpPr>
          <p:cNvPr id="4" name="Content Placeholder 3">
            <a:extLst>
              <a:ext uri="{FF2B5EF4-FFF2-40B4-BE49-F238E27FC236}">
                <a16:creationId xmlns:a16="http://schemas.microsoft.com/office/drawing/2014/main" id="{B7E09869-8E24-4417-A6FB-1D719F2B4BA3}"/>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0995FA9-9F69-4229-AE53-7CD8B7833A2A}"/>
              </a:ext>
            </a:extLst>
          </p:cNvPr>
          <p:cNvPicPr>
            <a:picLocks noChangeAspect="1"/>
          </p:cNvPicPr>
          <p:nvPr/>
        </p:nvPicPr>
        <p:blipFill>
          <a:blip r:embed="rId2"/>
          <a:stretch>
            <a:fillRect/>
          </a:stretch>
        </p:blipFill>
        <p:spPr>
          <a:xfrm>
            <a:off x="1606632" y="1028701"/>
            <a:ext cx="5930736" cy="3967151"/>
          </a:xfrm>
          <a:prstGeom prst="rect">
            <a:avLst/>
          </a:prstGeom>
          <a:ln w="12700">
            <a:solidFill>
              <a:schemeClr val="accent1"/>
            </a:solidFill>
          </a:ln>
        </p:spPr>
      </p:pic>
    </p:spTree>
    <p:extLst>
      <p:ext uri="{BB962C8B-B14F-4D97-AF65-F5344CB8AC3E}">
        <p14:creationId xmlns:p14="http://schemas.microsoft.com/office/powerpoint/2010/main" val="38203190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Active Screen</a:t>
            </a:r>
          </a:p>
        </p:txBody>
      </p:sp>
      <p:pic>
        <p:nvPicPr>
          <p:cNvPr id="6" name="Picture 5">
            <a:extLst>
              <a:ext uri="{FF2B5EF4-FFF2-40B4-BE49-F238E27FC236}">
                <a16:creationId xmlns:a16="http://schemas.microsoft.com/office/drawing/2014/main" id="{1D113699-1D1D-4E1B-94D8-1144938B2381}"/>
              </a:ext>
            </a:extLst>
          </p:cNvPr>
          <p:cNvPicPr>
            <a:picLocks noChangeAspect="1"/>
          </p:cNvPicPr>
          <p:nvPr/>
        </p:nvPicPr>
        <p:blipFill>
          <a:blip r:embed="rId2"/>
          <a:stretch>
            <a:fillRect/>
          </a:stretch>
        </p:blipFill>
        <p:spPr>
          <a:xfrm>
            <a:off x="372000" y="955900"/>
            <a:ext cx="8400000" cy="3600000"/>
          </a:xfrm>
          <a:prstGeom prst="rect">
            <a:avLst/>
          </a:prstGeom>
        </p:spPr>
      </p:pic>
    </p:spTree>
    <p:extLst>
      <p:ext uri="{BB962C8B-B14F-4D97-AF65-F5344CB8AC3E}">
        <p14:creationId xmlns:p14="http://schemas.microsoft.com/office/powerpoint/2010/main" val="37137327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Case Study</a:t>
            </a:r>
          </a:p>
        </p:txBody>
      </p:sp>
      <p:sp>
        <p:nvSpPr>
          <p:cNvPr id="4" name="Content Placeholder 3">
            <a:extLst>
              <a:ext uri="{FF2B5EF4-FFF2-40B4-BE49-F238E27FC236}">
                <a16:creationId xmlns:a16="http://schemas.microsoft.com/office/drawing/2014/main" id="{036BEF3C-3252-4207-8CD4-8C971E8D3DB9}"/>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81C76BE-3D56-4014-BF60-49E5DDBA2635}"/>
              </a:ext>
            </a:extLst>
          </p:cNvPr>
          <p:cNvPicPr>
            <a:picLocks noChangeAspect="1"/>
          </p:cNvPicPr>
          <p:nvPr/>
        </p:nvPicPr>
        <p:blipFill>
          <a:blip r:embed="rId2"/>
          <a:stretch>
            <a:fillRect/>
          </a:stretch>
        </p:blipFill>
        <p:spPr>
          <a:xfrm>
            <a:off x="885825" y="1065745"/>
            <a:ext cx="7372350" cy="3824840"/>
          </a:xfrm>
          <a:prstGeom prst="rect">
            <a:avLst/>
          </a:prstGeom>
          <a:ln w="12700">
            <a:solidFill>
              <a:schemeClr val="accent1"/>
            </a:solidFill>
          </a:ln>
        </p:spPr>
      </p:pic>
    </p:spTree>
    <p:extLst>
      <p:ext uri="{BB962C8B-B14F-4D97-AF65-F5344CB8AC3E}">
        <p14:creationId xmlns:p14="http://schemas.microsoft.com/office/powerpoint/2010/main" val="28933785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Performance-Based Lab</a:t>
            </a:r>
          </a:p>
        </p:txBody>
      </p:sp>
      <p:sp>
        <p:nvSpPr>
          <p:cNvPr id="9" name="Content Placeholder 8">
            <a:extLst>
              <a:ext uri="{FF2B5EF4-FFF2-40B4-BE49-F238E27FC236}">
                <a16:creationId xmlns:a16="http://schemas.microsoft.com/office/drawing/2014/main" id="{E725FA77-F032-4C74-AB19-EA29383B3745}"/>
              </a:ext>
            </a:extLst>
          </p:cNvPr>
          <p:cNvSpPr>
            <a:spLocks noGrp="1"/>
          </p:cNvSpPr>
          <p:nvPr>
            <p:ph idx="1"/>
          </p:nvPr>
        </p:nvSpPr>
        <p:spPr/>
        <p:txBody>
          <a:bodyPr/>
          <a:lstStyle/>
          <a:p>
            <a:endParaRPr lang="en-US"/>
          </a:p>
        </p:txBody>
      </p:sp>
      <p:grpSp>
        <p:nvGrpSpPr>
          <p:cNvPr id="8" name="Group 7">
            <a:extLst>
              <a:ext uri="{FF2B5EF4-FFF2-40B4-BE49-F238E27FC236}">
                <a16:creationId xmlns:a16="http://schemas.microsoft.com/office/drawing/2014/main" id="{D4081387-89A1-459B-9135-9371751A0523}"/>
              </a:ext>
            </a:extLst>
          </p:cNvPr>
          <p:cNvGrpSpPr/>
          <p:nvPr/>
        </p:nvGrpSpPr>
        <p:grpSpPr>
          <a:xfrm>
            <a:off x="1013962" y="716085"/>
            <a:ext cx="6738900" cy="4268806"/>
            <a:chOff x="1013962" y="716085"/>
            <a:chExt cx="6738900" cy="4268806"/>
          </a:xfrm>
        </p:grpSpPr>
        <p:pic>
          <p:nvPicPr>
            <p:cNvPr id="3" name="Picture 2">
              <a:extLst>
                <a:ext uri="{FF2B5EF4-FFF2-40B4-BE49-F238E27FC236}">
                  <a16:creationId xmlns:a16="http://schemas.microsoft.com/office/drawing/2014/main" id="{74AEB5F4-7D42-4847-AAA1-08F572F1B47F}"/>
                </a:ext>
              </a:extLst>
            </p:cNvPr>
            <p:cNvPicPr>
              <a:picLocks noChangeAspect="1"/>
            </p:cNvPicPr>
            <p:nvPr/>
          </p:nvPicPr>
          <p:blipFill>
            <a:blip r:embed="rId2"/>
            <a:stretch>
              <a:fillRect/>
            </a:stretch>
          </p:blipFill>
          <p:spPr>
            <a:xfrm>
              <a:off x="1013962" y="716085"/>
              <a:ext cx="6738900" cy="4268806"/>
            </a:xfrm>
            <a:prstGeom prst="rect">
              <a:avLst/>
            </a:prstGeom>
            <a:ln w="12700">
              <a:solidFill>
                <a:schemeClr val="accent1"/>
              </a:solidFill>
            </a:ln>
          </p:spPr>
        </p:pic>
        <p:sp>
          <p:nvSpPr>
            <p:cNvPr id="4" name="Rectangle 3">
              <a:extLst>
                <a:ext uri="{FF2B5EF4-FFF2-40B4-BE49-F238E27FC236}">
                  <a16:creationId xmlns:a16="http://schemas.microsoft.com/office/drawing/2014/main" id="{563C9B6A-CEA0-413C-A8BC-FD3A982FE108}"/>
                </a:ext>
              </a:extLst>
            </p:cNvPr>
            <p:cNvSpPr/>
            <p:nvPr/>
          </p:nvSpPr>
          <p:spPr>
            <a:xfrm>
              <a:off x="4450813" y="238708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2052" name="Picture 4">
              <a:extLst>
                <a:ext uri="{FF2B5EF4-FFF2-40B4-BE49-F238E27FC236}">
                  <a16:creationId xmlns:a16="http://schemas.microsoft.com/office/drawing/2014/main" id="{A2CB6128-837D-4524-8C8F-4E6F39F1D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682" y="894156"/>
              <a:ext cx="1917099" cy="40554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F5B4D4E-2FEF-456E-9FB8-DD6E9C12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011" y="4197905"/>
              <a:ext cx="1713634" cy="7344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7005414-D9D3-46B0-83DD-D2DACD513E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903" y="855920"/>
              <a:ext cx="4232825" cy="34316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8165667-E994-4DA5-93D4-DA1E34AD631C}"/>
                </a:ext>
              </a:extLst>
            </p:cNvPr>
            <p:cNvPicPr>
              <a:picLocks noChangeAspect="1"/>
            </p:cNvPicPr>
            <p:nvPr/>
          </p:nvPicPr>
          <p:blipFill>
            <a:blip r:embed="rId6"/>
            <a:stretch>
              <a:fillRect/>
            </a:stretch>
          </p:blipFill>
          <p:spPr>
            <a:xfrm>
              <a:off x="1045131" y="4282383"/>
              <a:ext cx="4297551" cy="409524"/>
            </a:xfrm>
            <a:prstGeom prst="rect">
              <a:avLst/>
            </a:prstGeom>
          </p:spPr>
        </p:pic>
        <p:pic>
          <p:nvPicPr>
            <p:cNvPr id="6" name="Picture 5">
              <a:extLst>
                <a:ext uri="{FF2B5EF4-FFF2-40B4-BE49-F238E27FC236}">
                  <a16:creationId xmlns:a16="http://schemas.microsoft.com/office/drawing/2014/main" id="{EA79997B-60E7-4713-82FF-C54A8D45E7C9}"/>
                </a:ext>
              </a:extLst>
            </p:cNvPr>
            <p:cNvPicPr>
              <a:picLocks noChangeAspect="1"/>
            </p:cNvPicPr>
            <p:nvPr/>
          </p:nvPicPr>
          <p:blipFill>
            <a:blip r:embed="rId7"/>
            <a:stretch>
              <a:fillRect/>
            </a:stretch>
          </p:blipFill>
          <p:spPr>
            <a:xfrm>
              <a:off x="7259781" y="1021917"/>
              <a:ext cx="470961" cy="3265662"/>
            </a:xfrm>
            <a:prstGeom prst="rect">
              <a:avLst/>
            </a:prstGeom>
          </p:spPr>
        </p:pic>
        <p:pic>
          <p:nvPicPr>
            <p:cNvPr id="7" name="Picture 6">
              <a:extLst>
                <a:ext uri="{FF2B5EF4-FFF2-40B4-BE49-F238E27FC236}">
                  <a16:creationId xmlns:a16="http://schemas.microsoft.com/office/drawing/2014/main" id="{E863BDFD-A23F-4F2F-A7D5-B6DEE094EDD3}"/>
                </a:ext>
              </a:extLst>
            </p:cNvPr>
            <p:cNvPicPr>
              <a:picLocks noChangeAspect="1"/>
            </p:cNvPicPr>
            <p:nvPr/>
          </p:nvPicPr>
          <p:blipFill>
            <a:blip r:embed="rId7"/>
            <a:stretch>
              <a:fillRect/>
            </a:stretch>
          </p:blipFill>
          <p:spPr>
            <a:xfrm>
              <a:off x="7259781" y="4197905"/>
              <a:ext cx="469327" cy="749965"/>
            </a:xfrm>
            <a:prstGeom prst="rect">
              <a:avLst/>
            </a:prstGeom>
          </p:spPr>
        </p:pic>
      </p:grpSp>
    </p:spTree>
    <p:extLst>
      <p:ext uri="{BB962C8B-B14F-4D97-AF65-F5344CB8AC3E}">
        <p14:creationId xmlns:p14="http://schemas.microsoft.com/office/powerpoint/2010/main" val="2663138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Online Testing</a:t>
            </a:r>
            <a:br>
              <a:rPr lang="en-US" dirty="0"/>
            </a:br>
            <a:endParaRPr lang="en-US" dirty="0"/>
          </a:p>
        </p:txBody>
      </p:sp>
    </p:spTree>
    <p:extLst>
      <p:ext uri="{BB962C8B-B14F-4D97-AF65-F5344CB8AC3E}">
        <p14:creationId xmlns:p14="http://schemas.microsoft.com/office/powerpoint/2010/main" val="26463774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sp>
        <p:nvSpPr>
          <p:cNvPr id="4" name="Rectangle 3">
            <a:extLst>
              <a:ext uri="{FF2B5EF4-FFF2-40B4-BE49-F238E27FC236}">
                <a16:creationId xmlns:a16="http://schemas.microsoft.com/office/drawing/2014/main" id="{33045DC7-9271-4922-9E1F-59B0865FBD01}"/>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timw.info/online</a:t>
            </a:r>
          </a:p>
        </p:txBody>
      </p:sp>
    </p:spTree>
    <p:extLst>
      <p:ext uri="{BB962C8B-B14F-4D97-AF65-F5344CB8AC3E}">
        <p14:creationId xmlns:p14="http://schemas.microsoft.com/office/powerpoint/2010/main" val="122047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27B7883B-1FEC-441F-9F31-B773E913FD88}"/>
              </a:ext>
            </a:extLst>
          </p:cNvPr>
          <p:cNvPicPr>
            <a:picLocks noChangeAspect="1"/>
          </p:cNvPicPr>
          <p:nvPr/>
        </p:nvPicPr>
        <p:blipFill>
          <a:blip r:embed="rId2"/>
          <a:stretch>
            <a:fillRect/>
          </a:stretch>
        </p:blipFill>
        <p:spPr>
          <a:xfrm>
            <a:off x="1105333" y="1166988"/>
            <a:ext cx="6933333" cy="2809524"/>
          </a:xfrm>
          <a:prstGeom prst="rect">
            <a:avLst/>
          </a:prstGeom>
        </p:spPr>
      </p:pic>
    </p:spTree>
    <p:extLst>
      <p:ext uri="{BB962C8B-B14F-4D97-AF65-F5344CB8AC3E}">
        <p14:creationId xmlns:p14="http://schemas.microsoft.com/office/powerpoint/2010/main" val="347164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C8C6CEE-10F4-4C7E-AFD8-082F6F592A09}"/>
              </a:ext>
            </a:extLst>
          </p:cNvPr>
          <p:cNvPicPr>
            <a:picLocks noChangeAspect="1"/>
          </p:cNvPicPr>
          <p:nvPr/>
        </p:nvPicPr>
        <p:blipFill>
          <a:blip r:embed="rId2"/>
          <a:stretch>
            <a:fillRect/>
          </a:stretch>
        </p:blipFill>
        <p:spPr>
          <a:xfrm>
            <a:off x="1536699" y="666356"/>
            <a:ext cx="6182881" cy="4127606"/>
          </a:xfrm>
          <a:prstGeom prst="rect">
            <a:avLst/>
          </a:prstGeom>
        </p:spPr>
      </p:pic>
    </p:spTree>
    <p:extLst>
      <p:ext uri="{BB962C8B-B14F-4D97-AF65-F5344CB8AC3E}">
        <p14:creationId xmlns:p14="http://schemas.microsoft.com/office/powerpoint/2010/main" val="1574022323"/>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9581</TotalTime>
  <Words>3520</Words>
  <Application>Microsoft Office PowerPoint</Application>
  <PresentationFormat>On-screen Show (16:9)</PresentationFormat>
  <Paragraphs>631</Paragraphs>
  <Slides>113</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113</vt:i4>
      </vt:variant>
    </vt:vector>
  </HeadingPairs>
  <TitlesOfParts>
    <vt:vector size="121" baseType="lpstr">
      <vt:lpstr>Arial</vt:lpstr>
      <vt:lpstr>Calibri</vt:lpstr>
      <vt:lpstr>Segoe UI</vt:lpstr>
      <vt:lpstr>Segoe UI Light</vt:lpstr>
      <vt:lpstr>Segoe UI Semibold</vt:lpstr>
      <vt:lpstr>Tahoma</vt:lpstr>
      <vt:lpstr>Times New Roman</vt:lpstr>
      <vt:lpstr>Standard_LiveLessons_2017</vt:lpstr>
      <vt:lpstr>Exam DP-203: Data Engineering on Microsoft Azure Crash Course</vt:lpstr>
      <vt:lpstr>Tim Warner</vt:lpstr>
      <vt:lpstr>Day 1 of 2 Agenda</vt:lpstr>
      <vt:lpstr>Day 2 of 2 Agenda</vt:lpstr>
      <vt:lpstr>Course Materials</vt:lpstr>
      <vt:lpstr>Course Expectations</vt:lpstr>
      <vt:lpstr>Session Recordings</vt:lpstr>
      <vt:lpstr>Session Recordings</vt:lpstr>
      <vt:lpstr>Session Recordings</vt:lpstr>
      <vt:lpstr>Mobile Browser: learning.oreilly.com</vt:lpstr>
      <vt:lpstr>O'Reilly Mobile App</vt:lpstr>
      <vt:lpstr>What is an Azure Data Engineer?</vt:lpstr>
      <vt:lpstr>Azure Data Engineer Associate</vt:lpstr>
      <vt:lpstr>Azure Data Fundamentals</vt:lpstr>
      <vt:lpstr>Azure Data Scientist Associate</vt:lpstr>
      <vt:lpstr>Azure Data Analyst Associate</vt:lpstr>
      <vt:lpstr>Azure Cosmos DB Developer </vt:lpstr>
      <vt:lpstr> </vt:lpstr>
      <vt:lpstr>Thank you!</vt:lpstr>
      <vt:lpstr>Data Fundamentals</vt:lpstr>
      <vt:lpstr>Data Types</vt:lpstr>
      <vt:lpstr>Data Workload Types</vt:lpstr>
      <vt:lpstr>Data Processing Types</vt:lpstr>
      <vt:lpstr>Data Processing</vt:lpstr>
      <vt:lpstr>ETL</vt:lpstr>
      <vt:lpstr>ELT</vt:lpstr>
      <vt:lpstr>Data Analytics</vt:lpstr>
      <vt:lpstr>Non-Binary Data Formats</vt:lpstr>
      <vt:lpstr>Binary Data Formats</vt:lpstr>
      <vt:lpstr>Blob Storage and Data Lake</vt:lpstr>
      <vt:lpstr>Azure Blob Storage</vt:lpstr>
      <vt:lpstr>Blob Storage</vt:lpstr>
      <vt:lpstr>ADLS Gen 2</vt:lpstr>
      <vt:lpstr>Data Lake Storage Gen 2</vt:lpstr>
      <vt:lpstr>Azure Data Lake Storage Gen 2</vt:lpstr>
      <vt:lpstr>Access Tiers &amp; Lifecycle Management</vt:lpstr>
      <vt:lpstr>Azure Synapse</vt:lpstr>
      <vt:lpstr>Relational Database Tables</vt:lpstr>
      <vt:lpstr>ACID Principle</vt:lpstr>
      <vt:lpstr>Normalization</vt:lpstr>
      <vt:lpstr>Table Relationships</vt:lpstr>
      <vt:lpstr>SQL Statement Categories</vt:lpstr>
      <vt:lpstr>Azure Synapse</vt:lpstr>
      <vt:lpstr>Data Warehouse Star Schema</vt:lpstr>
      <vt:lpstr>Data Warehouse Snowflake Schema</vt:lpstr>
      <vt:lpstr>Azure Synapse</vt:lpstr>
      <vt:lpstr>Azure Synapse SQL Pool (DW) Architecture</vt:lpstr>
      <vt:lpstr>Synapse SQL Pool Types</vt:lpstr>
      <vt:lpstr>Azure Synapse Table Distribution Modes</vt:lpstr>
      <vt:lpstr>Azure Synapse Table Distribution Modes</vt:lpstr>
      <vt:lpstr>Slowly Changing Dimensions (SCD)</vt:lpstr>
      <vt:lpstr>Slowly Changing Dimensions (SCD)</vt:lpstr>
      <vt:lpstr>Slowly Changing Dimensions (SCD)</vt:lpstr>
      <vt:lpstr>Azure Databricks</vt:lpstr>
      <vt:lpstr>Azure Databricks</vt:lpstr>
      <vt:lpstr>Lambda Architecture</vt:lpstr>
      <vt:lpstr>Kappa Architecture</vt:lpstr>
      <vt:lpstr>Lambda Architecture with Databricks</vt:lpstr>
      <vt:lpstr>Kappa Architecture with Databricks</vt:lpstr>
      <vt:lpstr>Data Security</vt:lpstr>
      <vt:lpstr>Network security</vt:lpstr>
      <vt:lpstr>Identity and access</vt:lpstr>
      <vt:lpstr>Encryption</vt:lpstr>
      <vt:lpstr>Encryption</vt:lpstr>
      <vt:lpstr>Azure SQL Database Firewall Rules</vt:lpstr>
      <vt:lpstr>Azure SQL Database DDM</vt:lpstr>
      <vt:lpstr>Azure SQL Database Always Encrypted</vt:lpstr>
      <vt:lpstr>Azure Data Factory</vt:lpstr>
      <vt:lpstr>Power BI</vt:lpstr>
      <vt:lpstr>What are data streams</vt:lpstr>
      <vt:lpstr>Event processing </vt:lpstr>
      <vt:lpstr>Processing events with Azure Stream Analytics</vt:lpstr>
      <vt:lpstr>Create an Event Hub</vt:lpstr>
      <vt:lpstr>Azure Stream Analytics workflow</vt:lpstr>
      <vt:lpstr>Start a Stream Analytics Job</vt:lpstr>
      <vt:lpstr>Azure Data Factory components</vt:lpstr>
      <vt:lpstr>Azure Data Factory components  </vt:lpstr>
      <vt:lpstr>Azure Monitor</vt:lpstr>
      <vt:lpstr>Data Pipelines</vt:lpstr>
      <vt:lpstr>Azure Diagnostics</vt:lpstr>
      <vt:lpstr>Log Analytics</vt:lpstr>
      <vt:lpstr>Lambda architectures from a real time mode perspective</vt:lpstr>
      <vt:lpstr>Architect a stream processing pipeline with Azure Stream Analytics</vt:lpstr>
      <vt:lpstr>Design a stream processing pipeline with Azure Databricks</vt:lpstr>
      <vt:lpstr>Automate an enterprise business intelligence architecture</vt:lpstr>
      <vt:lpstr>Exam DP-203 Item Types </vt:lpstr>
      <vt:lpstr> Multiple Choice</vt:lpstr>
      <vt:lpstr> Multiple Choice</vt:lpstr>
      <vt:lpstr>Repeated Scenario</vt:lpstr>
      <vt:lpstr>Repeated Scenario</vt:lpstr>
      <vt:lpstr> Select and Place</vt:lpstr>
      <vt:lpstr> Build List and Reorder</vt:lpstr>
      <vt:lpstr> Active Screen</vt:lpstr>
      <vt:lpstr> Case Study</vt:lpstr>
      <vt:lpstr> Performance-Based Lab</vt:lpstr>
      <vt:lpstr>Microsoft Online Testing </vt:lpstr>
      <vt:lpstr>Microsoft Online Testing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209</cp:revision>
  <dcterms:created xsi:type="dcterms:W3CDTF">2015-09-28T19:52:00Z</dcterms:created>
  <dcterms:modified xsi:type="dcterms:W3CDTF">2021-11-29T14:06:32Z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